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2" r:id="rId1"/>
  </p:sldMasterIdLst>
  <p:notesMasterIdLst>
    <p:notesMasterId r:id="rId19"/>
  </p:notesMasterIdLst>
  <p:sldIdLst>
    <p:sldId id="281" r:id="rId2"/>
    <p:sldId id="524" r:id="rId3"/>
    <p:sldId id="534" r:id="rId4"/>
    <p:sldId id="536" r:id="rId5"/>
    <p:sldId id="537" r:id="rId6"/>
    <p:sldId id="538" r:id="rId7"/>
    <p:sldId id="548" r:id="rId8"/>
    <p:sldId id="549" r:id="rId9"/>
    <p:sldId id="550" r:id="rId10"/>
    <p:sldId id="551" r:id="rId11"/>
    <p:sldId id="552" r:id="rId12"/>
    <p:sldId id="553" r:id="rId13"/>
    <p:sldId id="554" r:id="rId14"/>
    <p:sldId id="544" r:id="rId15"/>
    <p:sldId id="545" r:id="rId16"/>
    <p:sldId id="541" r:id="rId17"/>
    <p:sldId id="543" r:id="rId18"/>
  </p:sldIdLst>
  <p:sldSz cx="9144000" cy="6858000" type="screen4x3"/>
  <p:notesSz cx="6799263" cy="99329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D60093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D60093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D60093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D60093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D60093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D60093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D60093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D60093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D60093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CC"/>
    <a:srgbClr val="3366CC"/>
    <a:srgbClr val="0066CC"/>
    <a:srgbClr val="C5FFCC"/>
    <a:srgbClr val="93FFA0"/>
    <a:srgbClr val="79FFC9"/>
    <a:srgbClr val="CC0066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28" autoAdjust="0"/>
    <p:restoredTop sz="95157" autoAdjust="0"/>
  </p:normalViewPr>
  <p:slideViewPr>
    <p:cSldViewPr>
      <p:cViewPr varScale="1">
        <p:scale>
          <a:sx n="106" d="100"/>
          <a:sy n="106" d="100"/>
        </p:scale>
        <p:origin x="178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E88D4991-C409-4CEB-A3A9-78B5491231F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204972E-E629-48A5-B52C-7A044ACBB77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611E89A-0787-4F2F-82BF-D0EF391C30DA}" type="datetimeFigureOut">
              <a:rPr lang="it-IT"/>
              <a:pPr>
                <a:defRPr/>
              </a:pPr>
              <a:t>10/04/2026</a:t>
            </a:fld>
            <a:endParaRPr lang="it-IT"/>
          </a:p>
        </p:txBody>
      </p:sp>
      <p:sp>
        <p:nvSpPr>
          <p:cNvPr id="4" name="Segnaposto immagine diapositiva 3">
            <a:extLst>
              <a:ext uri="{FF2B5EF4-FFF2-40B4-BE49-F238E27FC236}">
                <a16:creationId xmlns:a16="http://schemas.microsoft.com/office/drawing/2014/main" id="{CCFA904A-03E8-4598-9FAA-E407CB67BDC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7287" cy="3725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>
            <a:extLst>
              <a:ext uri="{FF2B5EF4-FFF2-40B4-BE49-F238E27FC236}">
                <a16:creationId xmlns:a16="http://schemas.microsoft.com/office/drawing/2014/main" id="{2668EEFD-4BB9-4528-A1C8-FAF9582071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8050"/>
            <a:ext cx="5440363" cy="447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/>
              <a:t>Fare clic per modificare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F349CDD-D070-4E31-BB24-2EC8F8AB18B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3451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23D5842-8360-471F-A3B3-36E13533D7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1275" y="943451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5A305DB-F11D-41C2-BE2E-B0CBF4EE7589}" type="slidenum">
              <a:rPr lang="it-IT" altLang="ru-RU"/>
              <a:pPr/>
              <a:t>‹#›</a:t>
            </a:fld>
            <a:endParaRPr lang="it-IT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>
            <a:extLst>
              <a:ext uri="{FF2B5EF4-FFF2-40B4-BE49-F238E27FC236}">
                <a16:creationId xmlns:a16="http://schemas.microsoft.com/office/drawing/2014/main" id="{DDA827F5-6E5F-4966-8035-14D1538353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2499" name="Rectangle 3">
            <a:extLst>
              <a:ext uri="{FF2B5EF4-FFF2-40B4-BE49-F238E27FC236}">
                <a16:creationId xmlns:a16="http://schemas.microsoft.com/office/drawing/2014/main" id="{F9971CE8-3553-4C8C-ADD9-9D9F632E62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CA4A54-A8B2-0BD1-F470-C2400F9DFF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>
            <a:extLst>
              <a:ext uri="{FF2B5EF4-FFF2-40B4-BE49-F238E27FC236}">
                <a16:creationId xmlns:a16="http://schemas.microsoft.com/office/drawing/2014/main" id="{8A5730F5-DE83-74B2-3F61-D7E3EC55E5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2499" name="Rectangle 3">
            <a:extLst>
              <a:ext uri="{FF2B5EF4-FFF2-40B4-BE49-F238E27FC236}">
                <a16:creationId xmlns:a16="http://schemas.microsoft.com/office/drawing/2014/main" id="{250364A9-A009-C21D-9FE6-7614043EA5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702684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36ABC3-70CF-BB92-C40F-CC4F4A7EED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>
            <a:extLst>
              <a:ext uri="{FF2B5EF4-FFF2-40B4-BE49-F238E27FC236}">
                <a16:creationId xmlns:a16="http://schemas.microsoft.com/office/drawing/2014/main" id="{C3E369CF-9A4C-67DB-1CB1-68DA634E4C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2499" name="Rectangle 3">
            <a:extLst>
              <a:ext uri="{FF2B5EF4-FFF2-40B4-BE49-F238E27FC236}">
                <a16:creationId xmlns:a16="http://schemas.microsoft.com/office/drawing/2014/main" id="{C8ECBCBA-0BE4-0C18-C99F-0ED4A0DB26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014401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6FF6BF-6F02-E2B7-E8CC-8ADDDF8052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>
            <a:extLst>
              <a:ext uri="{FF2B5EF4-FFF2-40B4-BE49-F238E27FC236}">
                <a16:creationId xmlns:a16="http://schemas.microsoft.com/office/drawing/2014/main" id="{C8C9104A-0349-4588-2B96-8ECEF9D7E2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2499" name="Rectangle 3">
            <a:extLst>
              <a:ext uri="{FF2B5EF4-FFF2-40B4-BE49-F238E27FC236}">
                <a16:creationId xmlns:a16="http://schemas.microsoft.com/office/drawing/2014/main" id="{CFC203C6-7ADD-0D42-5BB1-F1A0DBE32F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511888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BF6259-84C3-7716-4DA9-7A60032D26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>
            <a:extLst>
              <a:ext uri="{FF2B5EF4-FFF2-40B4-BE49-F238E27FC236}">
                <a16:creationId xmlns:a16="http://schemas.microsoft.com/office/drawing/2014/main" id="{99C5D74F-D0EA-25C6-ADF2-DB1B7A1FE0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2499" name="Rectangle 3">
            <a:extLst>
              <a:ext uri="{FF2B5EF4-FFF2-40B4-BE49-F238E27FC236}">
                <a16:creationId xmlns:a16="http://schemas.microsoft.com/office/drawing/2014/main" id="{FA175039-4435-639B-E891-C5ADD3E9A4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233622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BF6259-84C3-7716-4DA9-7A60032D26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>
            <a:extLst>
              <a:ext uri="{FF2B5EF4-FFF2-40B4-BE49-F238E27FC236}">
                <a16:creationId xmlns:a16="http://schemas.microsoft.com/office/drawing/2014/main" id="{99C5D74F-D0EA-25C6-ADF2-DB1B7A1FE0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2499" name="Rectangle 3">
            <a:extLst>
              <a:ext uri="{FF2B5EF4-FFF2-40B4-BE49-F238E27FC236}">
                <a16:creationId xmlns:a16="http://schemas.microsoft.com/office/drawing/2014/main" id="{FA175039-4435-639B-E891-C5ADD3E9A4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378153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>
            <a:extLst>
              <a:ext uri="{FF2B5EF4-FFF2-40B4-BE49-F238E27FC236}">
                <a16:creationId xmlns:a16="http://schemas.microsoft.com/office/drawing/2014/main" id="{DDA827F5-6E5F-4966-8035-14D1538353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2499" name="Rectangle 3">
            <a:extLst>
              <a:ext uri="{FF2B5EF4-FFF2-40B4-BE49-F238E27FC236}">
                <a16:creationId xmlns:a16="http://schemas.microsoft.com/office/drawing/2014/main" id="{F9971CE8-3553-4C8C-ADD9-9D9F632E62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940593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>
            <a:extLst>
              <a:ext uri="{FF2B5EF4-FFF2-40B4-BE49-F238E27FC236}">
                <a16:creationId xmlns:a16="http://schemas.microsoft.com/office/drawing/2014/main" id="{DDA827F5-6E5F-4966-8035-14D1538353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2499" name="Rectangle 3">
            <a:extLst>
              <a:ext uri="{FF2B5EF4-FFF2-40B4-BE49-F238E27FC236}">
                <a16:creationId xmlns:a16="http://schemas.microsoft.com/office/drawing/2014/main" id="{F9971CE8-3553-4C8C-ADD9-9D9F632E62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68800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>
            <a:extLst>
              <a:ext uri="{FF2B5EF4-FFF2-40B4-BE49-F238E27FC236}">
                <a16:creationId xmlns:a16="http://schemas.microsoft.com/office/drawing/2014/main" id="{DDA827F5-6E5F-4966-8035-14D1538353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2499" name="Rectangle 3">
            <a:extLst>
              <a:ext uri="{FF2B5EF4-FFF2-40B4-BE49-F238E27FC236}">
                <a16:creationId xmlns:a16="http://schemas.microsoft.com/office/drawing/2014/main" id="{F9971CE8-3553-4C8C-ADD9-9D9F632E62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4340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>
            <a:extLst>
              <a:ext uri="{FF2B5EF4-FFF2-40B4-BE49-F238E27FC236}">
                <a16:creationId xmlns:a16="http://schemas.microsoft.com/office/drawing/2014/main" id="{DDA827F5-6E5F-4966-8035-14D1538353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2499" name="Rectangle 3">
            <a:extLst>
              <a:ext uri="{FF2B5EF4-FFF2-40B4-BE49-F238E27FC236}">
                <a16:creationId xmlns:a16="http://schemas.microsoft.com/office/drawing/2014/main" id="{F9971CE8-3553-4C8C-ADD9-9D9F632E62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570974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>
            <a:extLst>
              <a:ext uri="{FF2B5EF4-FFF2-40B4-BE49-F238E27FC236}">
                <a16:creationId xmlns:a16="http://schemas.microsoft.com/office/drawing/2014/main" id="{DDA827F5-6E5F-4966-8035-14D1538353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2499" name="Rectangle 3">
            <a:extLst>
              <a:ext uri="{FF2B5EF4-FFF2-40B4-BE49-F238E27FC236}">
                <a16:creationId xmlns:a16="http://schemas.microsoft.com/office/drawing/2014/main" id="{F9971CE8-3553-4C8C-ADD9-9D9F632E62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81818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>
            <a:extLst>
              <a:ext uri="{FF2B5EF4-FFF2-40B4-BE49-F238E27FC236}">
                <a16:creationId xmlns:a16="http://schemas.microsoft.com/office/drawing/2014/main" id="{DDA827F5-6E5F-4966-8035-14D1538353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2499" name="Rectangle 3">
            <a:extLst>
              <a:ext uri="{FF2B5EF4-FFF2-40B4-BE49-F238E27FC236}">
                <a16:creationId xmlns:a16="http://schemas.microsoft.com/office/drawing/2014/main" id="{F9971CE8-3553-4C8C-ADD9-9D9F632E62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8033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0FA651-4C5A-D209-1B3B-062358BB81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>
            <a:extLst>
              <a:ext uri="{FF2B5EF4-FFF2-40B4-BE49-F238E27FC236}">
                <a16:creationId xmlns:a16="http://schemas.microsoft.com/office/drawing/2014/main" id="{EE308F4B-3075-4626-C768-88964ABC3E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2499" name="Rectangle 3">
            <a:extLst>
              <a:ext uri="{FF2B5EF4-FFF2-40B4-BE49-F238E27FC236}">
                <a16:creationId xmlns:a16="http://schemas.microsoft.com/office/drawing/2014/main" id="{B3739C93-12E7-A57E-E3D7-604EE2AD81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630970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ACDB6A-A88E-89EB-96D4-CB8A30E658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>
            <a:extLst>
              <a:ext uri="{FF2B5EF4-FFF2-40B4-BE49-F238E27FC236}">
                <a16:creationId xmlns:a16="http://schemas.microsoft.com/office/drawing/2014/main" id="{B20A799A-BAD9-73A9-5A33-6D54F15742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2499" name="Rectangle 3">
            <a:extLst>
              <a:ext uri="{FF2B5EF4-FFF2-40B4-BE49-F238E27FC236}">
                <a16:creationId xmlns:a16="http://schemas.microsoft.com/office/drawing/2014/main" id="{B88A0722-96E0-A67D-62E3-5281A58015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456080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7D28F9-9409-B4CB-8FA4-289D0572F0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>
            <a:extLst>
              <a:ext uri="{FF2B5EF4-FFF2-40B4-BE49-F238E27FC236}">
                <a16:creationId xmlns:a16="http://schemas.microsoft.com/office/drawing/2014/main" id="{D92F1635-FEC0-CCB0-71E6-5F1FBEE6D3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2499" name="Rectangle 3">
            <a:extLst>
              <a:ext uri="{FF2B5EF4-FFF2-40B4-BE49-F238E27FC236}">
                <a16:creationId xmlns:a16="http://schemas.microsoft.com/office/drawing/2014/main" id="{0ADF8F83-D931-6315-ECBC-BA22F7A766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596145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D2289C-F929-39D9-554C-84E164ACB3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>
            <a:extLst>
              <a:ext uri="{FF2B5EF4-FFF2-40B4-BE49-F238E27FC236}">
                <a16:creationId xmlns:a16="http://schemas.microsoft.com/office/drawing/2014/main" id="{A9971639-A28D-5424-7586-66AF25B666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2499" name="Rectangle 3">
            <a:extLst>
              <a:ext uri="{FF2B5EF4-FFF2-40B4-BE49-F238E27FC236}">
                <a16:creationId xmlns:a16="http://schemas.microsoft.com/office/drawing/2014/main" id="{F34E8990-8829-DAC2-787D-DCC5AAF83E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5572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767DB8E-AA5A-4F8D-BF69-35BB822C46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1FC7D68-1F81-46BA-927A-7D01288CF9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BE25C08-0124-4AD9-BE7A-200114B825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5BF81C-FA00-4D98-83EA-C485861B3F6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90605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19C1C15-AEFA-4089-85AC-656E7EE9A3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57F067A-E208-4D5D-9EC5-34261A5051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37D3E7C-7720-463A-97FC-399FC4BA36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410198-D1EE-4401-B515-0DF28256A4C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19617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4EE03E6-BA52-4F27-9020-8C21604374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EC101C3-5425-41F1-9BB9-25E152D729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BAB9723-735B-441E-98A9-E47721D856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B9DDA9-6736-4C7B-8F11-5D454ED5C50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86752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8D97C7F-D388-4C85-870B-849044B987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CFDF61B-F53D-4929-B6EB-A557E48D5E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4DA2AA6-A580-461D-9A86-4589DA36EE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F622F4-CC90-47D8-8B42-8F229E51DFB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65842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436D37C-4AD0-4206-9D0F-503ABBD773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AE10EC8-992E-4302-A54A-8A552672FF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7F1FA5F-B8D3-46FA-8C19-DAA1344120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5C424F-14A2-49FE-889A-C6E3ED0F4F7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31728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990BB8-9BED-420E-AEE0-A93B7967CA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9A62D8-5782-4850-BD5F-DEA9C13B7E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D3DC54-0F20-4A93-B8BB-6A0C6AF549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A5CEC9-3E9F-420E-AF19-0ED3DFA8CCD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26545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D034CFC-0576-4557-8B4A-E1D4DCC73F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C79A791-3D41-4551-B2FA-E5A0410AAB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5C694F1-A54C-4AA5-8ABB-A1FD68002C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5F8D4C-7990-4D33-9066-A0BAED32E27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08797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D6A9F21-D72C-4D09-B8C5-8116F56A6B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811B33A-C8AB-432B-A8ED-16E13B95B6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8D8E4E7-56F0-4C90-A512-C0556F6597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E23355-4E0F-4A0B-B8BD-6E0F6C66799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7190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09720D5-8DF5-4630-8244-AEE990A9AE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9FAEF06-161D-4450-842E-5170AD2617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43E3F50-3A17-4D56-AF1F-B87F45897D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FF0A46-C748-48DD-ABB0-814A4C0078D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32737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00079E-699F-4659-AE53-B2F9711AFB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8B671F-8400-4EA2-A439-05FCA9E8A9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74D5B4-10D2-4C4C-8BB5-7DA124540D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BE25DA-74D4-4DFA-A4BE-4FFB4756A37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11858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4AD0FB-B521-4DB5-A223-263A793D49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D4BD38-8F40-42E0-9750-698EBFE07E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8252D1-3591-4A94-9590-8942DC6DD0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DF4671-33CA-4D64-A8ED-6C19F8D78BC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84826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85618B40-1E07-4D54-AE54-42005086C2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2356C353-653E-4F7D-9AD6-685D6E926D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36196" name="Rectangle 4">
            <a:extLst>
              <a:ext uri="{FF2B5EF4-FFF2-40B4-BE49-F238E27FC236}">
                <a16:creationId xmlns:a16="http://schemas.microsoft.com/office/drawing/2014/main" id="{7F403AC3-CC02-4687-B3E6-C60269EC2B7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6197" name="Rectangle 5">
            <a:extLst>
              <a:ext uri="{FF2B5EF4-FFF2-40B4-BE49-F238E27FC236}">
                <a16:creationId xmlns:a16="http://schemas.microsoft.com/office/drawing/2014/main" id="{C20B12A3-91D7-499E-B784-4216036D802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6198" name="Rectangle 6">
            <a:extLst>
              <a:ext uri="{FF2B5EF4-FFF2-40B4-BE49-F238E27FC236}">
                <a16:creationId xmlns:a16="http://schemas.microsoft.com/office/drawing/2014/main" id="{C9BD8989-0A84-4411-9DBD-4013A4D105A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76EC306B-5FCB-4442-AEED-7F23FF068CE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png"/><Relationship Id="rId11" Type="http://schemas.openxmlformats.org/officeDocument/2006/relationships/image" Target="../media/image60.png"/><Relationship Id="rId5" Type="http://schemas.openxmlformats.org/officeDocument/2006/relationships/image" Target="../media/image71.png"/><Relationship Id="rId10" Type="http://schemas.openxmlformats.org/officeDocument/2006/relationships/image" Target="../media/image58.jpg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8.png"/><Relationship Id="rId7" Type="http://schemas.openxmlformats.org/officeDocument/2006/relationships/image" Target="../media/image6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microsoft.com/office/2007/relationships/media" Target="../media/media5.mp4"/><Relationship Id="rId7" Type="http://schemas.openxmlformats.org/officeDocument/2006/relationships/image" Target="../media/image87.png"/><Relationship Id="rId12" Type="http://schemas.openxmlformats.org/officeDocument/2006/relationships/image" Target="../media/image92.png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6" Type="http://schemas.openxmlformats.org/officeDocument/2006/relationships/notesSlide" Target="../notesSlides/notesSlide13.xml"/><Relationship Id="rId11" Type="http://schemas.openxmlformats.org/officeDocument/2006/relationships/image" Target="../media/image81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77.png"/><Relationship Id="rId4" Type="http://schemas.openxmlformats.org/officeDocument/2006/relationships/video" Target="../media/media5.mp4"/><Relationship Id="rId9" Type="http://schemas.openxmlformats.org/officeDocument/2006/relationships/image" Target="../media/image8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microsoft.com/office/2007/relationships/media" Target="../media/media7.mp4"/><Relationship Id="rId7" Type="http://schemas.openxmlformats.org/officeDocument/2006/relationships/image" Target="../media/image93.png"/><Relationship Id="rId12" Type="http://schemas.openxmlformats.org/officeDocument/2006/relationships/image" Target="../media/image83.png"/><Relationship Id="rId2" Type="http://schemas.openxmlformats.org/officeDocument/2006/relationships/video" Target="../media/media6.mp4"/><Relationship Id="rId1" Type="http://schemas.microsoft.com/office/2007/relationships/media" Target="../media/media6.mp4"/><Relationship Id="rId6" Type="http://schemas.openxmlformats.org/officeDocument/2006/relationships/notesSlide" Target="../notesSlides/notesSlide14.xml"/><Relationship Id="rId11" Type="http://schemas.openxmlformats.org/officeDocument/2006/relationships/image" Target="../media/image82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92.png"/><Relationship Id="rId4" Type="http://schemas.openxmlformats.org/officeDocument/2006/relationships/video" Target="../media/media7.mp4"/><Relationship Id="rId9" Type="http://schemas.openxmlformats.org/officeDocument/2006/relationships/image" Target="../media/image8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wmf"/><Relationship Id="rId13" Type="http://schemas.openxmlformats.org/officeDocument/2006/relationships/oleObject" Target="../embeddings/oleObject38.bin"/><Relationship Id="rId18" Type="http://schemas.openxmlformats.org/officeDocument/2006/relationships/image" Target="../media/image91.wmf"/><Relationship Id="rId26" Type="http://schemas.openxmlformats.org/officeDocument/2006/relationships/image" Target="../media/image95.wmf"/><Relationship Id="rId3" Type="http://schemas.openxmlformats.org/officeDocument/2006/relationships/oleObject" Target="../embeddings/oleObject33.bin"/><Relationship Id="rId21" Type="http://schemas.openxmlformats.org/officeDocument/2006/relationships/oleObject" Target="../embeddings/oleObject42.bin"/><Relationship Id="rId7" Type="http://schemas.openxmlformats.org/officeDocument/2006/relationships/oleObject" Target="../embeddings/oleObject35.bin"/><Relationship Id="rId12" Type="http://schemas.openxmlformats.org/officeDocument/2006/relationships/image" Target="../media/image88.wmf"/><Relationship Id="rId17" Type="http://schemas.openxmlformats.org/officeDocument/2006/relationships/oleObject" Target="../embeddings/oleObject40.bin"/><Relationship Id="rId25" Type="http://schemas.openxmlformats.org/officeDocument/2006/relationships/oleObject" Target="../embeddings/oleObject44.bin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90.wmf"/><Relationship Id="rId20" Type="http://schemas.openxmlformats.org/officeDocument/2006/relationships/image" Target="../media/image92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5.wmf"/><Relationship Id="rId11" Type="http://schemas.openxmlformats.org/officeDocument/2006/relationships/oleObject" Target="../embeddings/oleObject37.bin"/><Relationship Id="rId24" Type="http://schemas.openxmlformats.org/officeDocument/2006/relationships/image" Target="../media/image94.wmf"/><Relationship Id="rId5" Type="http://schemas.openxmlformats.org/officeDocument/2006/relationships/oleObject" Target="../embeddings/oleObject34.bin"/><Relationship Id="rId15" Type="http://schemas.openxmlformats.org/officeDocument/2006/relationships/oleObject" Target="../embeddings/oleObject39.bin"/><Relationship Id="rId23" Type="http://schemas.openxmlformats.org/officeDocument/2006/relationships/oleObject" Target="../embeddings/oleObject43.bin"/><Relationship Id="rId28" Type="http://schemas.openxmlformats.org/officeDocument/2006/relationships/image" Target="../media/image96.wmf"/><Relationship Id="rId10" Type="http://schemas.openxmlformats.org/officeDocument/2006/relationships/image" Target="../media/image87.wmf"/><Relationship Id="rId19" Type="http://schemas.openxmlformats.org/officeDocument/2006/relationships/oleObject" Target="../embeddings/oleObject41.bin"/><Relationship Id="rId4" Type="http://schemas.openxmlformats.org/officeDocument/2006/relationships/image" Target="../media/image84.wmf"/><Relationship Id="rId9" Type="http://schemas.openxmlformats.org/officeDocument/2006/relationships/oleObject" Target="../embeddings/oleObject36.bin"/><Relationship Id="rId14" Type="http://schemas.openxmlformats.org/officeDocument/2006/relationships/image" Target="../media/image89.wmf"/><Relationship Id="rId22" Type="http://schemas.openxmlformats.org/officeDocument/2006/relationships/image" Target="../media/image93.wmf"/><Relationship Id="rId27" Type="http://schemas.openxmlformats.org/officeDocument/2006/relationships/oleObject" Target="../embeddings/oleObject45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wmf"/><Relationship Id="rId3" Type="http://schemas.openxmlformats.org/officeDocument/2006/relationships/oleObject" Target="../embeddings/oleObject46.bin"/><Relationship Id="rId7" Type="http://schemas.openxmlformats.org/officeDocument/2006/relationships/oleObject" Target="../embeddings/oleObject48.bin"/><Relationship Id="rId12" Type="http://schemas.openxmlformats.org/officeDocument/2006/relationships/image" Target="../media/image101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8.wmf"/><Relationship Id="rId11" Type="http://schemas.openxmlformats.org/officeDocument/2006/relationships/oleObject" Target="../embeddings/oleObject50.bin"/><Relationship Id="rId5" Type="http://schemas.openxmlformats.org/officeDocument/2006/relationships/oleObject" Target="../embeddings/oleObject47.bin"/><Relationship Id="rId10" Type="http://schemas.openxmlformats.org/officeDocument/2006/relationships/image" Target="../media/image100.wmf"/><Relationship Id="rId4" Type="http://schemas.openxmlformats.org/officeDocument/2006/relationships/image" Target="../media/image97.wmf"/><Relationship Id="rId9" Type="http://schemas.openxmlformats.org/officeDocument/2006/relationships/oleObject" Target="../embeddings/oleObject49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4.wmf"/><Relationship Id="rId4" Type="http://schemas.openxmlformats.org/officeDocument/2006/relationships/image" Target="../media/image1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6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oleObject" Target="../embeddings/oleObject11.bin"/><Relationship Id="rId18" Type="http://schemas.openxmlformats.org/officeDocument/2006/relationships/oleObject" Target="../embeddings/oleObject13.bin"/><Relationship Id="rId3" Type="http://schemas.openxmlformats.org/officeDocument/2006/relationships/slideLayout" Target="../slideLayouts/slideLayout1.xml"/><Relationship Id="rId7" Type="http://schemas.openxmlformats.org/officeDocument/2006/relationships/oleObject" Target="../embeddings/oleObject8.bin"/><Relationship Id="rId12" Type="http://schemas.openxmlformats.org/officeDocument/2006/relationships/image" Target="../media/image10.wmf"/><Relationship Id="rId17" Type="http://schemas.openxmlformats.org/officeDocument/2006/relationships/image" Target="../media/image13.wmf"/><Relationship Id="rId2" Type="http://schemas.openxmlformats.org/officeDocument/2006/relationships/video" Target="../media/media1.mp4"/><Relationship Id="rId16" Type="http://schemas.openxmlformats.org/officeDocument/2006/relationships/oleObject" Target="../embeddings/oleObject12.bin"/><Relationship Id="rId1" Type="http://schemas.microsoft.com/office/2007/relationships/media" Target="../media/media1.mp4"/><Relationship Id="rId6" Type="http://schemas.openxmlformats.org/officeDocument/2006/relationships/image" Target="../media/image7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5" Type="http://schemas.openxmlformats.org/officeDocument/2006/relationships/image" Target="../media/image12.png"/><Relationship Id="rId10" Type="http://schemas.openxmlformats.org/officeDocument/2006/relationships/image" Target="../media/image9.wmf"/><Relationship Id="rId19" Type="http://schemas.openxmlformats.org/officeDocument/2006/relationships/image" Target="../media/image14.wmf"/><Relationship Id="rId4" Type="http://schemas.openxmlformats.org/officeDocument/2006/relationships/notesSlide" Target="../notesSlides/notesSlide2.xml"/><Relationship Id="rId9" Type="http://schemas.openxmlformats.org/officeDocument/2006/relationships/oleObject" Target="../embeddings/oleObject9.bin"/><Relationship Id="rId14" Type="http://schemas.openxmlformats.org/officeDocument/2006/relationships/image" Target="../media/image11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oleObject" Target="../embeddings/oleObject18.bin"/><Relationship Id="rId18" Type="http://schemas.openxmlformats.org/officeDocument/2006/relationships/image" Target="../media/image21.wmf"/><Relationship Id="rId26" Type="http://schemas.openxmlformats.org/officeDocument/2006/relationships/oleObject" Target="../embeddings/oleObject24.bin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23.wmf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18.wmf"/><Relationship Id="rId17" Type="http://schemas.openxmlformats.org/officeDocument/2006/relationships/oleObject" Target="../embeddings/oleObject20.bin"/><Relationship Id="rId25" Type="http://schemas.openxmlformats.org/officeDocument/2006/relationships/image" Target="../media/image25.wmf"/><Relationship Id="rId2" Type="http://schemas.openxmlformats.org/officeDocument/2006/relationships/video" Target="../media/media2.mp4"/><Relationship Id="rId16" Type="http://schemas.openxmlformats.org/officeDocument/2006/relationships/image" Target="../media/image20.wmf"/><Relationship Id="rId20" Type="http://schemas.openxmlformats.org/officeDocument/2006/relationships/oleObject" Target="../embeddings/oleObject21.bin"/><Relationship Id="rId29" Type="http://schemas.openxmlformats.org/officeDocument/2006/relationships/image" Target="../media/image27.wmf"/><Relationship Id="rId1" Type="http://schemas.microsoft.com/office/2007/relationships/media" Target="../media/media2.mp4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17.bin"/><Relationship Id="rId24" Type="http://schemas.openxmlformats.org/officeDocument/2006/relationships/oleObject" Target="../embeddings/oleObject23.bin"/><Relationship Id="rId5" Type="http://schemas.openxmlformats.org/officeDocument/2006/relationships/oleObject" Target="../embeddings/oleObject14.bin"/><Relationship Id="rId15" Type="http://schemas.openxmlformats.org/officeDocument/2006/relationships/oleObject" Target="../embeddings/oleObject19.bin"/><Relationship Id="rId23" Type="http://schemas.openxmlformats.org/officeDocument/2006/relationships/image" Target="../media/image24.wmf"/><Relationship Id="rId28" Type="http://schemas.openxmlformats.org/officeDocument/2006/relationships/oleObject" Target="../embeddings/oleObject25.bin"/><Relationship Id="rId10" Type="http://schemas.openxmlformats.org/officeDocument/2006/relationships/image" Target="../media/image17.wmf"/><Relationship Id="rId19" Type="http://schemas.openxmlformats.org/officeDocument/2006/relationships/image" Target="../media/image22.png"/><Relationship Id="rId4" Type="http://schemas.openxmlformats.org/officeDocument/2006/relationships/notesSlide" Target="../notesSlides/notesSlide3.xml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19.wmf"/><Relationship Id="rId22" Type="http://schemas.openxmlformats.org/officeDocument/2006/relationships/oleObject" Target="../embeddings/oleObject22.bin"/><Relationship Id="rId27" Type="http://schemas.openxmlformats.org/officeDocument/2006/relationships/image" Target="../media/image26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image" Target="../media/image32.wmf"/><Relationship Id="rId18" Type="http://schemas.openxmlformats.org/officeDocument/2006/relationships/oleObject" Target="../embeddings/oleObject32.bin"/><Relationship Id="rId3" Type="http://schemas.openxmlformats.org/officeDocument/2006/relationships/slideLayout" Target="../slideLayouts/slideLayout1.xml"/><Relationship Id="rId7" Type="http://schemas.openxmlformats.org/officeDocument/2006/relationships/oleObject" Target="../embeddings/oleObject27.bin"/><Relationship Id="rId12" Type="http://schemas.openxmlformats.org/officeDocument/2006/relationships/oleObject" Target="../embeddings/oleObject29.bin"/><Relationship Id="rId17" Type="http://schemas.openxmlformats.org/officeDocument/2006/relationships/image" Target="../media/image34.wmf"/><Relationship Id="rId2" Type="http://schemas.openxmlformats.org/officeDocument/2006/relationships/video" Target="../media/media3.mp4"/><Relationship Id="rId16" Type="http://schemas.openxmlformats.org/officeDocument/2006/relationships/oleObject" Target="../embeddings/oleObject31.bin"/><Relationship Id="rId1" Type="http://schemas.microsoft.com/office/2007/relationships/media" Target="../media/media3.mp4"/><Relationship Id="rId6" Type="http://schemas.openxmlformats.org/officeDocument/2006/relationships/image" Target="../media/image28.wmf"/><Relationship Id="rId11" Type="http://schemas.openxmlformats.org/officeDocument/2006/relationships/image" Target="../media/image31.png"/><Relationship Id="rId5" Type="http://schemas.openxmlformats.org/officeDocument/2006/relationships/oleObject" Target="../embeddings/oleObject26.bin"/><Relationship Id="rId15" Type="http://schemas.openxmlformats.org/officeDocument/2006/relationships/image" Target="../media/image33.wmf"/><Relationship Id="rId10" Type="http://schemas.openxmlformats.org/officeDocument/2006/relationships/image" Target="../media/image30.wmf"/><Relationship Id="rId19" Type="http://schemas.openxmlformats.org/officeDocument/2006/relationships/image" Target="../media/image35.wmf"/><Relationship Id="rId4" Type="http://schemas.openxmlformats.org/officeDocument/2006/relationships/notesSlide" Target="../notesSlides/notesSlide4.xml"/><Relationship Id="rId9" Type="http://schemas.openxmlformats.org/officeDocument/2006/relationships/oleObject" Target="../embeddings/oleObject28.bin"/><Relationship Id="rId14" Type="http://schemas.openxmlformats.org/officeDocument/2006/relationships/oleObject" Target="../embeddings/oleObject30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5" Type="http://schemas.openxmlformats.org/officeDocument/2006/relationships/image" Target="../media/image57.png"/><Relationship Id="rId4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9FE72252-982E-4A56-A5B2-682BCC399C2F}"/>
              </a:ext>
            </a:extLst>
          </p:cNvPr>
          <p:cNvSpPr txBox="1"/>
          <p:nvPr/>
        </p:nvSpPr>
        <p:spPr>
          <a:xfrm>
            <a:off x="1514528" y="1344972"/>
            <a:ext cx="619515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dirty="0">
                <a:solidFill>
                  <a:schemeClr val="tx1"/>
                </a:solidFill>
              </a:rPr>
              <a:t>Лекция 2</a:t>
            </a:r>
            <a:endParaRPr lang="en-US" sz="5400" dirty="0">
              <a:solidFill>
                <a:schemeClr val="tx1"/>
              </a:solidFill>
            </a:endParaRPr>
          </a:p>
          <a:p>
            <a:pPr algn="ctr"/>
            <a:r>
              <a:rPr lang="ru-RU" sz="3600" dirty="0">
                <a:solidFill>
                  <a:schemeClr val="tx1"/>
                </a:solidFill>
              </a:rPr>
              <a:t>Уравнение </a:t>
            </a:r>
            <a:r>
              <a:rPr lang="ru-RU" sz="3600" dirty="0" err="1">
                <a:solidFill>
                  <a:schemeClr val="tx1"/>
                </a:solidFill>
              </a:rPr>
              <a:t>Бюргерса</a:t>
            </a:r>
            <a:endParaRPr lang="ru-RU" sz="3600" dirty="0">
              <a:solidFill>
                <a:schemeClr val="tx1"/>
              </a:solidFill>
            </a:endParaRPr>
          </a:p>
          <a:p>
            <a:pPr algn="ctr"/>
            <a:r>
              <a:rPr lang="ru-RU" sz="3600" dirty="0">
                <a:solidFill>
                  <a:schemeClr val="tx1"/>
                </a:solidFill>
              </a:rPr>
              <a:t>Система уравнений Эйлера</a:t>
            </a:r>
          </a:p>
          <a:p>
            <a:pPr algn="ctr"/>
            <a:r>
              <a:rPr lang="ru-RU" sz="3600" dirty="0">
                <a:solidFill>
                  <a:schemeClr val="tx1"/>
                </a:solidFill>
              </a:rPr>
              <a:t>Разрывные решения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D9C4FCD-7E46-4930-BDC6-B3E8BD26B734}"/>
              </a:ext>
            </a:extLst>
          </p:cNvPr>
          <p:cNvSpPr txBox="1"/>
          <p:nvPr/>
        </p:nvSpPr>
        <p:spPr>
          <a:xfrm>
            <a:off x="1537098" y="4475297"/>
            <a:ext cx="582869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00" dirty="0">
                <a:solidFill>
                  <a:schemeClr val="tx1"/>
                </a:solidFill>
              </a:rPr>
              <a:t>Абалакин Илья Владимирович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34744E-3BCD-4879-A05B-408A4DB40947}"/>
              </a:ext>
            </a:extLst>
          </p:cNvPr>
          <p:cNvSpPr txBox="1"/>
          <p:nvPr/>
        </p:nvSpPr>
        <p:spPr>
          <a:xfrm>
            <a:off x="323528" y="260648"/>
            <a:ext cx="889652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50" dirty="0"/>
              <a:t> </a:t>
            </a:r>
            <a:r>
              <a:rPr lang="ru-RU" sz="1500" b="1" dirty="0">
                <a:solidFill>
                  <a:schemeClr val="tx1"/>
                </a:solidFill>
              </a:rPr>
              <a:t>Спецкурс «Введение в механику сплошной среды и вычислительную газовую динамику»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28B652-B9AB-46AE-A965-73720AD2E485}"/>
              </a:ext>
            </a:extLst>
          </p:cNvPr>
          <p:cNvSpPr txBox="1"/>
          <p:nvPr/>
        </p:nvSpPr>
        <p:spPr>
          <a:xfrm>
            <a:off x="1524274" y="5453792"/>
            <a:ext cx="582869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25</a:t>
            </a:r>
            <a:r>
              <a:rPr lang="ru-RU" sz="1050" dirty="0">
                <a:solidFill>
                  <a:schemeClr val="tx1"/>
                </a:solidFill>
              </a:rPr>
              <a:t> марта 202</a:t>
            </a:r>
            <a:r>
              <a:rPr lang="en-US" sz="1050" dirty="0">
                <a:solidFill>
                  <a:schemeClr val="tx1"/>
                </a:solidFill>
              </a:rPr>
              <a:t>6</a:t>
            </a:r>
            <a:r>
              <a:rPr lang="ru-RU" sz="1050" dirty="0">
                <a:solidFill>
                  <a:schemeClr val="tx1"/>
                </a:solidFill>
              </a:rPr>
              <a:t> года</a:t>
            </a:r>
          </a:p>
        </p:txBody>
      </p:sp>
    </p:spTree>
    <p:extLst>
      <p:ext uri="{BB962C8B-B14F-4D97-AF65-F5344CB8AC3E}">
        <p14:creationId xmlns:p14="http://schemas.microsoft.com/office/powerpoint/2010/main" val="766715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A06BFF-9040-AD6F-3FEA-B7CB262273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Text Box 2">
            <a:extLst>
              <a:ext uri="{FF2B5EF4-FFF2-40B4-BE49-F238E27FC236}">
                <a16:creationId xmlns:a16="http://schemas.microsoft.com/office/drawing/2014/main" id="{A912493B-4229-F8D6-D920-5AD704CAE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3825" y="188913"/>
            <a:ext cx="223202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 altLang="ru-RU" sz="800" b="1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8FDC40-95A1-C6AD-D702-891C21071CBC}"/>
              </a:ext>
            </a:extLst>
          </p:cNvPr>
          <p:cNvSpPr txBox="1"/>
          <p:nvPr/>
        </p:nvSpPr>
        <p:spPr>
          <a:xfrm>
            <a:off x="2771800" y="188913"/>
            <a:ext cx="4536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1"/>
                </a:solidFill>
              </a:rPr>
              <a:t>Невязкое уравнение </a:t>
            </a:r>
            <a:r>
              <a:rPr lang="ru-RU" sz="2000" b="1" dirty="0" err="1">
                <a:solidFill>
                  <a:schemeClr val="tx1"/>
                </a:solidFill>
              </a:rPr>
              <a:t>Бюргерса</a:t>
            </a:r>
            <a:endParaRPr lang="ru-RU" sz="2000" b="1" dirty="0">
              <a:solidFill>
                <a:schemeClr val="tx1"/>
              </a:solidFill>
            </a:endParaRPr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C38D7936-3BCD-69AB-AAA0-4BE8F92D2DFE}"/>
              </a:ext>
            </a:extLst>
          </p:cNvPr>
          <p:cNvGrpSpPr/>
          <p:nvPr/>
        </p:nvGrpSpPr>
        <p:grpSpPr>
          <a:xfrm>
            <a:off x="539552" y="820528"/>
            <a:ext cx="7011156" cy="610488"/>
            <a:chOff x="539552" y="820528"/>
            <a:chExt cx="7011156" cy="610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269FBC89-562E-558F-EFCD-47B0641F32F3}"/>
                    </a:ext>
                  </a:extLst>
                </p:cNvPr>
                <p:cNvSpPr txBox="1"/>
                <p:nvPr/>
              </p:nvSpPr>
              <p:spPr>
                <a:xfrm>
                  <a:off x="5262372" y="820528"/>
                  <a:ext cx="2288336" cy="61048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1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1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1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𝑆</m:t>
                            </m:r>
                          </m:sub>
                        </m:sSub>
                        <m:r>
                          <a:rPr lang="en-US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1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p>
                                <m: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ru-RU" sz="16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16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𝑅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ru-RU" sz="1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p>
                                <m: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ru-RU" sz="16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16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𝐿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sSub>
                              <m:sSubPr>
                                <m:ctrlPr>
                                  <a:rPr lang="ru-RU" sz="16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16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𝑅</m:t>
                                </m:r>
                              </m:sub>
                            </m:sSub>
                            <m:r>
                              <a:rPr lang="ru-RU" sz="1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ru-RU" sz="16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16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𝐿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269FBC89-562E-558F-EFCD-47B0641F32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62372" y="820528"/>
                  <a:ext cx="2288336" cy="61048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4861A69-500A-9F38-9431-60D9D85B1E18}"/>
                </a:ext>
              </a:extLst>
            </p:cNvPr>
            <p:cNvSpPr txBox="1"/>
            <p:nvPr/>
          </p:nvSpPr>
          <p:spPr>
            <a:xfrm>
              <a:off x="539552" y="976073"/>
              <a:ext cx="504056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Скорость ударной волны </a:t>
              </a:r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</a:t>
              </a:r>
              <a:r>
                <a:rPr lang="ru-RU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условия </a:t>
              </a:r>
              <a:r>
                <a:rPr lang="ru-RU" sz="16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Ренкина</a:t>
              </a:r>
              <a:r>
                <a:rPr lang="ru-RU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-Гюгонио</a:t>
              </a:r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  <a:r>
                <a:rPr lang="ru-RU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:</a:t>
              </a:r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3A8B65A-488D-2BF1-6EC7-B35AF94D5A6B}"/>
              </a:ext>
            </a:extLst>
          </p:cNvPr>
          <p:cNvSpPr txBox="1"/>
          <p:nvPr/>
        </p:nvSpPr>
        <p:spPr>
          <a:xfrm>
            <a:off x="503362" y="1527150"/>
            <a:ext cx="694895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Условие </a:t>
            </a:r>
            <a:r>
              <a:rPr lang="ru-RU" sz="1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Лакса</a:t>
            </a:r>
            <a:r>
              <a:rPr lang="ru-RU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Lax P.)</a:t>
            </a:r>
            <a:r>
              <a:rPr lang="ru-RU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440D99-A904-A7B3-22DB-7AA6E7366975}"/>
              </a:ext>
            </a:extLst>
          </p:cNvPr>
          <p:cNvSpPr txBox="1"/>
          <p:nvPr/>
        </p:nvSpPr>
        <p:spPr>
          <a:xfrm>
            <a:off x="494489" y="1857392"/>
            <a:ext cx="694895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Условие «втекания» характеристик в линию разрыва приводит к неравенству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2D67DB0-AB2F-D85C-913B-BF513E614DA7}"/>
                  </a:ext>
                </a:extLst>
              </p:cNvPr>
              <p:cNvSpPr txBox="1"/>
              <p:nvPr/>
            </p:nvSpPr>
            <p:spPr>
              <a:xfrm>
                <a:off x="2771800" y="2301133"/>
                <a:ext cx="4752528" cy="6104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1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1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𝐿</m:t>
                              </m:r>
                            </m:sub>
                          </m:sSub>
                        </m:e>
                      </m:d>
                      <m:r>
                        <a:rPr lang="en-US" sz="1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&gt;</m:t>
                      </m:r>
                      <m:f>
                        <m:fPr>
                          <m:ctrlPr>
                            <a:rPr lang="en-US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16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16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</m:sub>
                              </m:sSub>
                            </m:e>
                          </m:d>
                          <m:r>
                            <a:rPr lang="ru-RU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16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16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𝐿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ru-RU" sz="1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1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𝑅</m:t>
                              </m:r>
                            </m:sub>
                          </m:sSub>
                          <m:r>
                            <a:rPr lang="ru-RU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sz="1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1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𝐿</m:t>
                              </m:r>
                            </m:sub>
                          </m:sSub>
                        </m:den>
                      </m:f>
                      <m:r>
                        <a:rPr lang="en-US" sz="1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&gt;</m:t>
                      </m:r>
                      <m:sSup>
                        <m:sSup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1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1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𝑅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2D67DB0-AB2F-D85C-913B-BF513E614D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2301133"/>
                <a:ext cx="4752528" cy="6104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C8FEEAA-F67B-B023-4D72-0942A94CCC17}"/>
                  </a:ext>
                </a:extLst>
              </p:cNvPr>
              <p:cNvSpPr txBox="1"/>
              <p:nvPr/>
            </p:nvSpPr>
            <p:spPr>
              <a:xfrm>
                <a:off x="503362" y="3098915"/>
                <a:ext cx="6948958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16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Для выпуклого потока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&gt;0</m:t>
                    </m:r>
                    <m:r>
                      <a:rPr lang="en-US" sz="1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  <a:r>
                  <a:rPr lang="ru-RU" sz="16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условие </a:t>
                </a:r>
                <a:r>
                  <a:rPr lang="ru-RU" sz="1600" b="1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Лакса</a:t>
                </a:r>
                <a:r>
                  <a:rPr lang="ru-RU" sz="16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⇔</m:t>
                    </m:r>
                    <m:r>
                      <a:rPr lang="ru-RU" sz="1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ru-RU" sz="16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услови</a:t>
                </a:r>
                <a:r>
                  <a:rPr lang="ru-RU" sz="16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е</a:t>
                </a:r>
                <a:r>
                  <a:rPr lang="ru-RU" sz="16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𝐿</m:t>
                        </m:r>
                      </m:sub>
                    </m:sSub>
                    <m:r>
                      <a:rPr lang="en-US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&gt;</m:t>
                    </m:r>
                    <m:sSub>
                      <m:sSubPr>
                        <m:ctrlPr>
                          <a:rPr lang="ru-RU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𝑅</m:t>
                        </m:r>
                      </m:sub>
                    </m:sSub>
                  </m:oMath>
                </a14:m>
                <a:endParaRPr lang="ru-RU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C8FEEAA-F67B-B023-4D72-0942A94CCC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362" y="3098915"/>
                <a:ext cx="6948958" cy="338554"/>
              </a:xfrm>
              <a:prstGeom prst="rect">
                <a:avLst/>
              </a:prstGeom>
              <a:blipFill>
                <a:blip r:embed="rId5"/>
                <a:stretch>
                  <a:fillRect l="-527" t="-5357" b="-2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7CCFCA0B-C175-3696-E6D7-C0DFB87BF072}"/>
              </a:ext>
            </a:extLst>
          </p:cNvPr>
          <p:cNvGrpSpPr/>
          <p:nvPr/>
        </p:nvGrpSpPr>
        <p:grpSpPr>
          <a:xfrm>
            <a:off x="478880" y="3581120"/>
            <a:ext cx="8467086" cy="584840"/>
            <a:chOff x="569410" y="3581120"/>
            <a:chExt cx="8467086" cy="58484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A532D33-6ED3-2D44-68D7-F09BC510A162}"/>
                </a:ext>
              </a:extLst>
            </p:cNvPr>
            <p:cNvSpPr txBox="1"/>
            <p:nvPr/>
          </p:nvSpPr>
          <p:spPr>
            <a:xfrm>
              <a:off x="569410" y="3750462"/>
              <a:ext cx="8467086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6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Для уравнения Бюргерса</a:t>
              </a:r>
              <a:r>
                <a:rPr lang="en-US" sz="16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                                       </a:t>
              </a:r>
              <a:r>
                <a:rPr lang="ru-RU" sz="16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условие </a:t>
              </a:r>
              <a:r>
                <a:rPr lang="ru-RU" sz="160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Лакса</a:t>
              </a:r>
              <a:r>
                <a:rPr lang="ru-RU" sz="16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принимает вид</a:t>
              </a:r>
              <a:r>
                <a:rPr lang="ru-RU" sz="16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:</a:t>
              </a:r>
              <a:endParaRPr lang="ru-RU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72C88A05-BDB9-1A37-DBC0-5066292F4529}"/>
                    </a:ext>
                  </a:extLst>
                </p:cNvPr>
                <p:cNvSpPr txBox="1"/>
                <p:nvPr/>
              </p:nvSpPr>
              <p:spPr>
                <a:xfrm>
                  <a:off x="2771800" y="3581120"/>
                  <a:ext cx="2124050" cy="58484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𝑢</m:t>
                            </m:r>
                          </m:e>
                        </m:d>
                        <m:r>
                          <a:rPr lang="en-US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1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16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𝑢</m:t>
                                </m:r>
                              </m:e>
                              <m:sup>
                                <m:r>
                                  <a:rPr lang="ru-RU" sz="16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ru-RU" sz="16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den>
                        </m:f>
                        <m:r>
                          <a:rPr lang="en-US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72C88A05-BDB9-1A37-DBC0-5066292F452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71800" y="3581120"/>
                  <a:ext cx="2124050" cy="58484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3860732-7EB5-D611-5E76-E1FA1E462185}"/>
                  </a:ext>
                </a:extLst>
              </p:cNvPr>
              <p:cNvSpPr txBox="1"/>
              <p:nvPr/>
            </p:nvSpPr>
            <p:spPr>
              <a:xfrm>
                <a:off x="1403648" y="4309611"/>
                <a:ext cx="5564500" cy="6306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en-US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𝐿</m:t>
                          </m:r>
                        </m:sub>
                      </m:sSub>
                      <m:r>
                        <a:rPr lang="en-US" sz="1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&gt;</m:t>
                      </m:r>
                      <m:f>
                        <m:fPr>
                          <m:ctrlPr>
                            <a:rPr lang="en-US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16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1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1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𝑅</m:t>
                              </m:r>
                            </m:sub>
                            <m:sup>
                              <m:r>
                                <a:rPr lang="en-US" sz="1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ru-RU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1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1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1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𝐿</m:t>
                              </m:r>
                            </m:sub>
                            <m:sup>
                              <m:r>
                                <a:rPr lang="en-US" sz="1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en-US" sz="1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16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16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</m:sub>
                              </m:sSub>
                              <m:r>
                                <a:rPr lang="ru-RU" sz="1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ru-RU" sz="16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16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𝐿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sz="1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&gt;</m:t>
                      </m:r>
                      <m:sSub>
                        <m:sSubPr>
                          <m:ctrlPr>
                            <a:rPr lang="ru-RU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en-US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</m:sub>
                      </m:sSub>
                      <m:r>
                        <a:rPr lang="ru-RU" sz="16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⇔</m:t>
                      </m:r>
                      <m:sSub>
                        <m:sSubPr>
                          <m:ctrlPr>
                            <a:rPr lang="ru-RU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en-US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𝐿</m:t>
                          </m:r>
                        </m:sub>
                      </m:sSub>
                      <m:r>
                        <a:rPr lang="en-US" sz="16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&gt;</m:t>
                      </m:r>
                      <m:f>
                        <m:fPr>
                          <m:ctrlPr>
                            <a:rPr lang="en-US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1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𝑅</m:t>
                              </m:r>
                            </m:sub>
                          </m:sSub>
                          <m:r>
                            <a:rPr lang="en-US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sz="1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1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lang="en-US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16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&gt;</m:t>
                      </m:r>
                      <m:sSub>
                        <m:sSubPr>
                          <m:ctrlPr>
                            <a:rPr lang="ru-RU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en-US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</m:sub>
                      </m:sSub>
                      <m:r>
                        <a:rPr lang="ru-RU" sz="16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⇔</m:t>
                      </m:r>
                      <m:sSub>
                        <m:sSubPr>
                          <m:ctrlPr>
                            <a:rPr lang="ru-RU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en-US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𝐿</m:t>
                          </m:r>
                        </m:sub>
                      </m:sSub>
                      <m:r>
                        <a:rPr lang="en-US" sz="16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&gt;</m:t>
                      </m:r>
                      <m:sSub>
                        <m:sSubPr>
                          <m:ctrlPr>
                            <a:rPr lang="ru-RU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en-US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3860732-7EB5-D611-5E76-E1FA1E4621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4309611"/>
                <a:ext cx="5564500" cy="63062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93062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" grpId="0"/>
      <p:bldP spid="8" grpId="0"/>
      <p:bldP spid="10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F26823-9A34-7470-54B9-77530F1097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Text Box 2">
            <a:extLst>
              <a:ext uri="{FF2B5EF4-FFF2-40B4-BE49-F238E27FC236}">
                <a16:creationId xmlns:a16="http://schemas.microsoft.com/office/drawing/2014/main" id="{A4F56755-B44C-C21B-6CC4-BAF2FB69E5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3825" y="188913"/>
            <a:ext cx="223202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 altLang="ru-RU" sz="800" b="1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C47D8F-B947-2D5A-0587-13AB392A6A9B}"/>
              </a:ext>
            </a:extLst>
          </p:cNvPr>
          <p:cNvSpPr txBox="1"/>
          <p:nvPr/>
        </p:nvSpPr>
        <p:spPr>
          <a:xfrm>
            <a:off x="2771800" y="188913"/>
            <a:ext cx="4536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1"/>
                </a:solidFill>
              </a:rPr>
              <a:t>Невязкое уравнение </a:t>
            </a:r>
            <a:r>
              <a:rPr lang="ru-RU" sz="2000" b="1" dirty="0" err="1">
                <a:solidFill>
                  <a:schemeClr val="tx1"/>
                </a:solidFill>
              </a:rPr>
              <a:t>Бюргерса</a:t>
            </a:r>
            <a:endParaRPr lang="ru-RU" sz="20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7BDF520-DA6B-5588-BAE3-53DEF37066EC}"/>
                  </a:ext>
                </a:extLst>
              </p:cNvPr>
              <p:cNvSpPr txBox="1"/>
              <p:nvPr/>
            </p:nvSpPr>
            <p:spPr>
              <a:xfrm>
                <a:off x="153401" y="692696"/>
                <a:ext cx="489654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18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Вариант </a:t>
                </a:r>
                <a:r>
                  <a:rPr lang="en-US" sz="18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r>
                  <a:rPr lang="ru-RU" sz="1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ru-RU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ru-RU" sz="1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(</a:t>
                </a:r>
                <a:r>
                  <a:rPr lang="ru-RU" sz="18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волна разрежения</a:t>
                </a:r>
                <a:r>
                  <a:rPr lang="ru-RU" sz="1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  <a:endParaRPr lang="en-US" sz="18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7BDF520-DA6B-5588-BAE3-53DEF37066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401" y="692696"/>
                <a:ext cx="4896544" cy="369332"/>
              </a:xfrm>
              <a:prstGeom prst="rect">
                <a:avLst/>
              </a:prstGeom>
              <a:blipFill>
                <a:blip r:embed="rId3"/>
                <a:stretch>
                  <a:fillRect l="-996" t="-10000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F625773B-FCCE-969B-C965-4D7E5068E29D}"/>
              </a:ext>
            </a:extLst>
          </p:cNvPr>
          <p:cNvSpPr txBox="1"/>
          <p:nvPr/>
        </p:nvSpPr>
        <p:spPr>
          <a:xfrm>
            <a:off x="153401" y="1130124"/>
            <a:ext cx="76688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Рассмотрим следующую комбинацию решений </a:t>
            </a:r>
            <a:r>
              <a:rPr lang="ru-RU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ru-RU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ru-RU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ru-RU" sz="1600" b="1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ru-RU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CD6CAF4-1C5B-706D-48F5-BBE5259CDC34}"/>
                  </a:ext>
                </a:extLst>
              </p:cNvPr>
              <p:cNvSpPr txBox="1"/>
              <p:nvPr/>
            </p:nvSpPr>
            <p:spPr>
              <a:xfrm>
                <a:off x="340882" y="5635362"/>
                <a:ext cx="8532440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16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Однозначное непрерывное решение, но не дифференцируемо в точках </a:t>
                </a:r>
                <a:r>
                  <a:rPr lang="ru-RU" sz="16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ru-RU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𝐿</m:t>
                        </m:r>
                      </m:sub>
                    </m:sSub>
                    <m:r>
                      <a:rPr lang="en-US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𝑡</m:t>
                    </m:r>
                  </m:oMath>
                </a14:m>
                <a:r>
                  <a:rPr lang="ru-RU" sz="16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и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6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ru-RU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𝑅</m:t>
                        </m:r>
                      </m:sub>
                    </m:sSub>
                    <m:r>
                      <a:rPr lang="en-US" sz="1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𝑡</m:t>
                    </m:r>
                  </m:oMath>
                </a14:m>
                <a:endParaRPr lang="ru-RU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CD6CAF4-1C5B-706D-48F5-BBE5259CDC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882" y="5635362"/>
                <a:ext cx="8532440" cy="338554"/>
              </a:xfrm>
              <a:prstGeom prst="rect">
                <a:avLst/>
              </a:prstGeom>
              <a:blipFill>
                <a:blip r:embed="rId4"/>
                <a:stretch>
                  <a:fillRect l="-429" t="-5357" b="-2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7EDE257-6355-4E9E-9BBD-F1B453F280A5}"/>
                  </a:ext>
                </a:extLst>
              </p:cNvPr>
              <p:cNvSpPr txBox="1"/>
              <p:nvPr/>
            </p:nvSpPr>
            <p:spPr>
              <a:xfrm>
                <a:off x="467544" y="6084312"/>
                <a:ext cx="7535649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6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Область</a:t>
                </a:r>
                <a:r>
                  <a:rPr lang="en-US" sz="16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𝐿</m:t>
                        </m:r>
                      </m:sub>
                    </m:sSub>
                    <m:r>
                      <a:rPr lang="en-US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𝑡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ru-RU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𝑅</m:t>
                        </m:r>
                      </m:sub>
                    </m:sSub>
                    <m:r>
                      <a:rPr lang="en-US" sz="1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𝑡</m:t>
                    </m:r>
                    <m:r>
                      <a:rPr lang="en-US" sz="1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ru-RU" sz="16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 заполненная веером характеристик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𝑢𝑡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ru-RU" sz="16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 определяет </a:t>
                </a:r>
                <a:r>
                  <a:rPr lang="ru-RU" sz="16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центрированную волну разрежения</a:t>
                </a:r>
                <a:endParaRPr lang="en-US" sz="1600" b="1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7EDE257-6355-4E9E-9BBD-F1B453F280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6084312"/>
                <a:ext cx="7535649" cy="584775"/>
              </a:xfrm>
              <a:prstGeom prst="rect">
                <a:avLst/>
              </a:prstGeom>
              <a:blipFill>
                <a:blip r:embed="rId5"/>
                <a:stretch>
                  <a:fillRect l="-243" t="-3125" r="-1052" b="-1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3EC14F3-0E52-4A21-DF26-EBB43F26B640}"/>
                  </a:ext>
                </a:extLst>
              </p:cNvPr>
              <p:cNvSpPr txBox="1"/>
              <p:nvPr/>
            </p:nvSpPr>
            <p:spPr>
              <a:xfrm>
                <a:off x="143508" y="1516684"/>
                <a:ext cx="2745807" cy="8784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𝑢</m:t>
                      </m:r>
                      <m:d>
                        <m:dPr>
                          <m:ctrlPr>
                            <a:rPr lang="ru-RU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</m:d>
                      <m:r>
                        <a:rPr lang="ru-RU" sz="1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ru-RU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sz="1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ru-RU" sz="16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16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𝐿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ru-RU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𝜉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</m:t>
                                </m:r>
                                <m:sSub>
                                  <m:sSubPr>
                                    <m:ctrlPr>
                                      <a:rPr lang="ru-RU" sz="16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16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𝐿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ru-RU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𝜉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ru-RU" sz="16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16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𝐿</m:t>
                                    </m:r>
                                  </m:sub>
                                </m:sSub>
                                <m: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ru-RU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𝜉</m:t>
                                </m:r>
                                <m: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sSub>
                                  <m:sSubPr>
                                    <m:ctrlPr>
                                      <a:rPr lang="ru-RU" sz="16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16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𝑅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ru-RU" sz="16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16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𝑅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ru-RU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𝜉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&gt;</m:t>
                                </m:r>
                                <m:sSub>
                                  <m:sSubPr>
                                    <m:ctrlPr>
                                      <a:rPr lang="ru-RU" sz="16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16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𝑅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3EC14F3-0E52-4A21-DF26-EBB43F26B6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508" y="1516684"/>
                <a:ext cx="2745807" cy="8784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AAB58189-87E8-A9E2-9B96-65281C3B1A4D}"/>
              </a:ext>
            </a:extLst>
          </p:cNvPr>
          <p:cNvGrpSpPr/>
          <p:nvPr/>
        </p:nvGrpSpPr>
        <p:grpSpPr>
          <a:xfrm>
            <a:off x="3059832" y="1444807"/>
            <a:ext cx="3384376" cy="933908"/>
            <a:chOff x="3059832" y="1444807"/>
            <a:chExt cx="3384376" cy="93390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B8E72393-3793-207F-03C4-FECD7700D49C}"/>
                    </a:ext>
                  </a:extLst>
                </p:cNvPr>
                <p:cNvSpPr txBox="1"/>
                <p:nvPr/>
              </p:nvSpPr>
              <p:spPr>
                <a:xfrm>
                  <a:off x="3059832" y="1444807"/>
                  <a:ext cx="3384376" cy="42280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14:m>
                    <m:oMath xmlns:m="http://schemas.openxmlformats.org/officeDocument/2006/math">
                      <m:r>
                        <a:rPr lang="ru-RU" sz="16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⟵</m:t>
                      </m:r>
                      <m:r>
                        <a:rPr lang="en-US" sz="1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</m:oMath>
                  </a14:m>
                  <a:r>
                    <a:rPr lang="ru-RU" sz="1600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cs typeface="Calibri" panose="020F0502020204030204" pitchFamily="34" charset="0"/>
                    </a:rPr>
                    <a:t>Решение </a:t>
                  </a:r>
                  <a:r>
                    <a:rPr lang="en-US" sz="1600" b="1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cs typeface="Calibri" panose="020F0502020204030204" pitchFamily="34" charset="0"/>
                    </a:rPr>
                    <a:t>A</a:t>
                  </a:r>
                  <a:r>
                    <a:rPr lang="ru-RU" sz="1600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cs typeface="Calibri" panose="020F0502020204030204" pitchFamily="34" charset="0"/>
                    </a:rPr>
                    <a:t> с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c</m:t>
                      </m:r>
                      <m:r>
                        <m:rPr>
                          <m:sty m:val="p"/>
                        </m:rPr>
                        <a:rPr lang="en-US" sz="16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onst</m:t>
                      </m:r>
                      <m:r>
                        <a:rPr lang="en-US" sz="16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ru-RU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1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en-US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𝐿</m:t>
                          </m:r>
                        </m:sub>
                      </m:sSub>
                    </m:oMath>
                  </a14:m>
                  <a:endParaRPr lang="ru-RU" sz="16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B8E72393-3793-207F-03C4-FECD7700D4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59832" y="1444807"/>
                  <a:ext cx="3384376" cy="422808"/>
                </a:xfrm>
                <a:prstGeom prst="rect">
                  <a:avLst/>
                </a:prstGeom>
                <a:blipFill>
                  <a:blip r:embed="rId7"/>
                  <a:stretch>
                    <a:fillRect b="-18841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3B047813-DF21-17C7-76F1-FAC6AFEE5E77}"/>
                    </a:ext>
                  </a:extLst>
                </p:cNvPr>
                <p:cNvSpPr txBox="1"/>
                <p:nvPr/>
              </p:nvSpPr>
              <p:spPr>
                <a:xfrm>
                  <a:off x="3059832" y="1955907"/>
                  <a:ext cx="3384376" cy="42280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14:m>
                    <m:oMath xmlns:m="http://schemas.openxmlformats.org/officeDocument/2006/math">
                      <m:r>
                        <a:rPr lang="ru-RU" sz="16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⟵</m:t>
                      </m:r>
                      <m:r>
                        <a:rPr lang="en-US" sz="1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</m:oMath>
                  </a14:m>
                  <a:r>
                    <a:rPr lang="ru-RU" sz="1600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cs typeface="Calibri" panose="020F0502020204030204" pitchFamily="34" charset="0"/>
                    </a:rPr>
                    <a:t>Решение </a:t>
                  </a:r>
                  <a:r>
                    <a:rPr lang="en-US" sz="1600" b="1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cs typeface="Calibri" panose="020F0502020204030204" pitchFamily="34" charset="0"/>
                    </a:rPr>
                    <a:t>A</a:t>
                  </a:r>
                  <a:r>
                    <a:rPr lang="ru-RU" sz="1600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cs typeface="Calibri" panose="020F0502020204030204" pitchFamily="34" charset="0"/>
                    </a:rPr>
                    <a:t> с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c</m:t>
                      </m:r>
                      <m:r>
                        <m:rPr>
                          <m:sty m:val="p"/>
                        </m:rPr>
                        <a:rPr lang="en-US" sz="16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onst</m:t>
                      </m:r>
                      <m:r>
                        <a:rPr lang="en-US" sz="16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ru-RU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1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en-US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</m:sub>
                      </m:sSub>
                    </m:oMath>
                  </a14:m>
                  <a:endParaRPr lang="ru-RU" sz="16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3B047813-DF21-17C7-76F1-FAC6AFEE5E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59832" y="1955907"/>
                  <a:ext cx="3384376" cy="422808"/>
                </a:xfrm>
                <a:prstGeom prst="rect">
                  <a:avLst/>
                </a:prstGeom>
                <a:blipFill>
                  <a:blip r:embed="rId8"/>
                  <a:stretch>
                    <a:fillRect b="-18841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1ACC57BB-DD4C-3825-94F3-277D5391D6A7}"/>
                    </a:ext>
                  </a:extLst>
                </p:cNvPr>
                <p:cNvSpPr txBox="1"/>
                <p:nvPr/>
              </p:nvSpPr>
              <p:spPr>
                <a:xfrm>
                  <a:off x="3059832" y="1707899"/>
                  <a:ext cx="3384376" cy="42280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14:m>
                    <m:oMath xmlns:m="http://schemas.openxmlformats.org/officeDocument/2006/math">
                      <m:r>
                        <a:rPr lang="ru-RU" sz="16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⟵</m:t>
                      </m:r>
                      <m:r>
                        <a:rPr lang="en-US" sz="1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</m:oMath>
                  </a14:m>
                  <a:r>
                    <a:rPr lang="ru-RU" sz="1600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cs typeface="Calibri" panose="020F0502020204030204" pitchFamily="34" charset="0"/>
                    </a:rPr>
                    <a:t>Решение </a:t>
                  </a:r>
                  <a:r>
                    <a:rPr lang="en-US" sz="1600" b="1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cs typeface="Calibri" panose="020F0502020204030204" pitchFamily="34" charset="0"/>
                    </a:rPr>
                    <a:t>B</a:t>
                  </a:r>
                  <a:endParaRPr lang="ru-RU" sz="16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1ACC57BB-DD4C-3825-94F3-277D5391D6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59832" y="1707899"/>
                  <a:ext cx="3384376" cy="422808"/>
                </a:xfrm>
                <a:prstGeom prst="rect">
                  <a:avLst/>
                </a:prstGeom>
                <a:blipFill>
                  <a:blip r:embed="rId9"/>
                  <a:stretch>
                    <a:fillRect b="-1714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A10211A-FF2E-3844-C6C2-44A67863ED8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47" y="2579795"/>
            <a:ext cx="3459590" cy="28152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CAFE0EB-DB54-8077-793A-3E174E8E2EF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020" y="2579795"/>
            <a:ext cx="3124511" cy="281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6997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4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468C66-896E-9864-2FA9-96B68E2935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Text Box 2">
            <a:extLst>
              <a:ext uri="{FF2B5EF4-FFF2-40B4-BE49-F238E27FC236}">
                <a16:creationId xmlns:a16="http://schemas.microsoft.com/office/drawing/2014/main" id="{BB21869A-4084-2200-28C3-7B03B549C1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3825" y="188913"/>
            <a:ext cx="223202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 altLang="ru-RU" sz="800" b="1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223D0D-B6A3-1C01-EC0A-B4116499252B}"/>
              </a:ext>
            </a:extLst>
          </p:cNvPr>
          <p:cNvSpPr txBox="1"/>
          <p:nvPr/>
        </p:nvSpPr>
        <p:spPr>
          <a:xfrm>
            <a:off x="2771800" y="188913"/>
            <a:ext cx="4536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1"/>
                </a:solidFill>
              </a:rPr>
              <a:t>Невязкое уравнение </a:t>
            </a:r>
            <a:r>
              <a:rPr lang="ru-RU" sz="2000" b="1" dirty="0" err="1">
                <a:solidFill>
                  <a:schemeClr val="tx1"/>
                </a:solidFill>
              </a:rPr>
              <a:t>Бюргерса</a:t>
            </a:r>
            <a:endParaRPr lang="ru-RU" sz="20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C012A60-861F-102D-A50F-FF288AEEBC6E}"/>
                  </a:ext>
                </a:extLst>
              </p:cNvPr>
              <p:cNvSpPr txBox="1"/>
              <p:nvPr/>
            </p:nvSpPr>
            <p:spPr>
              <a:xfrm>
                <a:off x="153400" y="692696"/>
                <a:ext cx="528269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18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Вариант </a:t>
                </a:r>
                <a:r>
                  <a:rPr lang="en-US" sz="18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r>
                  <a:rPr lang="ru-RU" sz="1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ru-RU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ru-RU" sz="1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(</a:t>
                </a:r>
                <a:r>
                  <a:rPr lang="ru-RU" sz="18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ударная волна разрежения</a:t>
                </a:r>
                <a:r>
                  <a:rPr lang="ru-RU" sz="1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  <a:endParaRPr lang="en-US" sz="18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C012A60-861F-102D-A50F-FF288AEEBC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400" y="692696"/>
                <a:ext cx="5282695" cy="369332"/>
              </a:xfrm>
              <a:prstGeom prst="rect">
                <a:avLst/>
              </a:prstGeom>
              <a:blipFill>
                <a:blip r:embed="rId3"/>
                <a:stretch>
                  <a:fillRect l="-923" t="-10000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A5FBE13F-77F1-7C62-35EA-874C9A3F2F01}"/>
              </a:ext>
            </a:extLst>
          </p:cNvPr>
          <p:cNvSpPr txBox="1"/>
          <p:nvPr/>
        </p:nvSpPr>
        <p:spPr>
          <a:xfrm>
            <a:off x="153400" y="1165701"/>
            <a:ext cx="57147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Можно построить разрывное решение типа решения </a:t>
            </a:r>
            <a:r>
              <a:rPr lang="ru-RU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ru-RU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ru-RU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ru-RU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УВ</a:t>
            </a:r>
          </a:p>
          <a:p>
            <a:r>
              <a:rPr lang="ru-RU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 выполнением условий </a:t>
            </a:r>
            <a:r>
              <a:rPr lang="ru-RU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Ренкина</a:t>
            </a:r>
            <a:r>
              <a:rPr lang="ru-RU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-Гюгонио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74B8634-76E9-4027-7123-AC5F65682A19}"/>
                  </a:ext>
                </a:extLst>
              </p:cNvPr>
              <p:cNvSpPr txBox="1"/>
              <p:nvPr/>
            </p:nvSpPr>
            <p:spPr>
              <a:xfrm>
                <a:off x="899592" y="6050091"/>
                <a:ext cx="7535649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16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Область</a:t>
                </a:r>
                <a:r>
                  <a:rPr lang="en-US" sz="16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𝐿</m:t>
                        </m:r>
                      </m:sub>
                    </m:sSub>
                    <m:r>
                      <a:rPr lang="en-US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𝑡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ru-RU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𝑅</m:t>
                        </m:r>
                      </m:sub>
                    </m:sSub>
                    <m:r>
                      <a:rPr lang="en-US" sz="1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𝑡</m:t>
                    </m:r>
                    <m:r>
                      <a:rPr lang="en-US" sz="1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ru-RU" sz="16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заполняется исходящими из линии разрыва характеристиками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ru-RU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ru-RU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  <m:r>
                          <a:rPr 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1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1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𝑠</m:t>
                            </m:r>
                          </m:sub>
                        </m:sSub>
                      </m:e>
                    </m:d>
                    <m:r>
                      <a:rPr lang="en-US" sz="1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sSub>
                      <m:sSubPr>
                        <m:ctrlPr>
                          <a:rPr 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ru-RU" sz="16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и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ru-RU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ru-RU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𝑅</m:t>
                        </m:r>
                      </m:sub>
                    </m:sSub>
                    <m:d>
                      <m:dPr>
                        <m:ctrlPr>
                          <a:rPr lang="en-US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  <m:r>
                          <a:rPr lang="en-US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1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1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𝑠</m:t>
                            </m:r>
                          </m:sub>
                        </m:sSub>
                      </m:e>
                    </m:d>
                    <m:r>
                      <a:rPr lang="en-US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sSub>
                      <m:sSubPr>
                        <m:ctrlPr>
                          <a:rPr 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74B8634-76E9-4027-7123-AC5F65682A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6050091"/>
                <a:ext cx="7535649" cy="584775"/>
              </a:xfrm>
              <a:prstGeom prst="rect">
                <a:avLst/>
              </a:prstGeom>
              <a:blipFill>
                <a:blip r:embed="rId4"/>
                <a:stretch>
                  <a:fillRect l="-485" t="-3125" b="-1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477AD86-5221-060A-A75B-1CFB784B782B}"/>
                  </a:ext>
                </a:extLst>
              </p:cNvPr>
              <p:cNvSpPr txBox="1"/>
              <p:nvPr/>
            </p:nvSpPr>
            <p:spPr>
              <a:xfrm>
                <a:off x="5868144" y="1002652"/>
                <a:ext cx="3240360" cy="6415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𝑢</m:t>
                      </m:r>
                      <m:d>
                        <m:dPr>
                          <m:ctrlPr>
                            <a:rPr lang="ru-RU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</m:d>
                      <m:r>
                        <a:rPr lang="ru-RU" sz="1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ru-RU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sz="1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ru-RU" sz="16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16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𝐿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ru-RU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𝜉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</m:t>
                                </m:r>
                                <m:sSub>
                                  <m:sSubPr>
                                    <m:ctrlPr>
                                      <a:rPr lang="ru-RU" sz="16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16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𝑆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ru-RU" sz="16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16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𝑅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ru-RU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𝜉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&gt;</m:t>
                                </m:r>
                                <m:sSub>
                                  <m:sSubPr>
                                    <m:ctrlPr>
                                      <a:rPr lang="ru-RU" sz="16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16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𝑆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1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ru-RU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en-US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𝑆</m:t>
                          </m:r>
                        </m:sub>
                      </m:sSub>
                      <m:r>
                        <a:rPr lang="en-US" sz="1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1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en-US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sz="1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1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𝑅</m:t>
                              </m:r>
                            </m:sub>
                          </m:sSub>
                        </m:num>
                        <m:den>
                          <m:r>
                            <a:rPr lang="en-US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477AD86-5221-060A-A75B-1CFB784B78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1002652"/>
                <a:ext cx="3240360" cy="6415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77DCDA5-A449-7A4B-E78D-ADB211A3D6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40" y="2395051"/>
            <a:ext cx="2501685" cy="203689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F97FE73-CE2A-BC0C-730B-BE5F44CB87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349" y="2395051"/>
            <a:ext cx="3755871" cy="335280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22053CA-BAA0-27FE-3D64-3003F0EACE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565" y="2354003"/>
            <a:ext cx="2334186" cy="204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7832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76D6B6-BA41-75CF-E5B2-8466793C89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Text Box 2">
            <a:extLst>
              <a:ext uri="{FF2B5EF4-FFF2-40B4-BE49-F238E27FC236}">
                <a16:creationId xmlns:a16="http://schemas.microsoft.com/office/drawing/2014/main" id="{24C17CED-7D85-ADAD-CBC5-ECDB4F3481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3825" y="188913"/>
            <a:ext cx="223202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 altLang="ru-RU" sz="800" b="1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0C432B-FB43-ED9D-C70C-33DBC79A77DB}"/>
              </a:ext>
            </a:extLst>
          </p:cNvPr>
          <p:cNvSpPr txBox="1"/>
          <p:nvPr/>
        </p:nvSpPr>
        <p:spPr>
          <a:xfrm>
            <a:off x="2771800" y="188913"/>
            <a:ext cx="4536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1"/>
                </a:solidFill>
              </a:rPr>
              <a:t>Невязкое уравнение </a:t>
            </a:r>
            <a:r>
              <a:rPr lang="ru-RU" sz="2000" b="1" dirty="0" err="1">
                <a:solidFill>
                  <a:schemeClr val="tx1"/>
                </a:solidFill>
              </a:rPr>
              <a:t>Бюргерса</a:t>
            </a:r>
            <a:endParaRPr lang="ru-RU" sz="20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5E8C23C-EE63-892C-1DB3-BA32F4DF9D74}"/>
                  </a:ext>
                </a:extLst>
              </p:cNvPr>
              <p:cNvSpPr txBox="1"/>
              <p:nvPr/>
            </p:nvSpPr>
            <p:spPr>
              <a:xfrm>
                <a:off x="153400" y="692696"/>
                <a:ext cx="657884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18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Вариант </a:t>
                </a:r>
                <a:r>
                  <a:rPr lang="en-US" sz="18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r>
                  <a:rPr lang="ru-RU" sz="1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ru-RU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ru-RU" sz="1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(</a:t>
                </a:r>
                <a:r>
                  <a:rPr lang="ru-RU" sz="18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как определить единственное решение?</a:t>
                </a:r>
                <a:r>
                  <a:rPr lang="ru-RU" sz="1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  <a:endParaRPr lang="en-US" sz="18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5E8C23C-EE63-892C-1DB3-BA32F4DF9D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400" y="692696"/>
                <a:ext cx="6578840" cy="369332"/>
              </a:xfrm>
              <a:prstGeom prst="rect">
                <a:avLst/>
              </a:prstGeom>
              <a:blipFill>
                <a:blip r:embed="rId3"/>
                <a:stretch>
                  <a:fillRect l="-741" t="-10000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2B4A19B2-4468-94A3-A147-5580E18A3B19}"/>
              </a:ext>
            </a:extLst>
          </p:cNvPr>
          <p:cNvSpPr txBox="1"/>
          <p:nvPr/>
        </p:nvSpPr>
        <p:spPr>
          <a:xfrm>
            <a:off x="191720" y="1194556"/>
            <a:ext cx="76926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Рассмотрим задачу с кусочно-постоянными начальными условиями значениями для  </a:t>
            </a:r>
            <a:r>
              <a:rPr lang="ru-RU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вязкого</a:t>
            </a:r>
            <a:r>
              <a:rPr lang="ru-RU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уравнения Бюргерса</a:t>
            </a:r>
            <a:endParaRPr lang="ru-RU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48F9DE0-6A31-89D5-1BE6-9DEEE826A4E6}"/>
                  </a:ext>
                </a:extLst>
              </p:cNvPr>
              <p:cNvSpPr txBox="1"/>
              <p:nvPr/>
            </p:nvSpPr>
            <p:spPr>
              <a:xfrm>
                <a:off x="611560" y="3140968"/>
                <a:ext cx="7535649" cy="16169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ru-RU" sz="2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Пусть есть решение вязкой задачи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𝑢</m:t>
                        </m:r>
                      </m:e>
                      <m:sup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𝜈</m:t>
                        </m:r>
                      </m:sup>
                    </m:sSup>
                    <m:d>
                      <m:dPr>
                        <m:ctrlPr>
                          <a:rPr lang="en-US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𝜈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lang="ru-RU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ru-RU" sz="2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Тогда решение невязкой задачи можно определить как</a:t>
                </a:r>
                <a:endParaRPr lang="ru-RU" sz="2000" i="1" dirty="0">
                  <a:solidFill>
                    <a:schemeClr val="tx1"/>
                  </a:solidFill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𝑢</m:t>
                      </m:r>
                      <m:d>
                        <m:dPr>
                          <m:ctrlP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𝑥</m:t>
                          </m:r>
                          <m: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𝑡</m:t>
                          </m:r>
                        </m:e>
                      </m:d>
                      <m:r>
                        <a:rPr lang="ru-RU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pt-BR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BR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sz="2000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𝜈</m:t>
                              </m:r>
                              <m:r>
                                <a:rPr lang="pt-BR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→</m:t>
                              </m:r>
                              <m:r>
                                <a:rPr lang="ru-RU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0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𝜈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𝑥</m:t>
                              </m:r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𝑡</m:t>
                              </m:r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𝜈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48F9DE0-6A31-89D5-1BE6-9DEEE826A4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140968"/>
                <a:ext cx="7535649" cy="161698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5A78CE7-2C4F-B879-5880-86AE1B548422}"/>
                  </a:ext>
                </a:extLst>
              </p:cNvPr>
              <p:cNvSpPr txBox="1"/>
              <p:nvPr/>
            </p:nvSpPr>
            <p:spPr>
              <a:xfrm>
                <a:off x="1763688" y="1911859"/>
                <a:ext cx="5481872" cy="7788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ru-RU" sz="20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ru-RU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sSub>
                      <m:sSubPr>
                        <m:ctrlPr>
                          <a:rPr lang="ru-RU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ru-RU" sz="20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𝜈</m:t>
                    </m:r>
                    <m:sSub>
                      <m:sSubPr>
                        <m:ctrlP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𝑥𝑥</m:t>
                        </m:r>
                      </m:sub>
                    </m:sSub>
                  </m:oMath>
                </a14:m>
                <a:r>
                  <a:rPr lang="en-US" sz="2000" dirty="0"/>
                  <a:t>      </a:t>
                </a:r>
                <a14:m>
                  <m:oMath xmlns:m="http://schemas.openxmlformats.org/officeDocument/2006/math">
                    <m:r>
                      <a:rPr lang="ru-RU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,0</m:t>
                        </m:r>
                      </m:e>
                    </m:d>
                    <m:r>
                      <a:rPr lang="ru-RU" sz="2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ru-RU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ru-RU" sz="20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  <m:r>
                                <a:rPr lang="ru-RU" sz="2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r>
                                <a:rPr lang="ru-RU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ru-RU" sz="2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&lt;0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ru-RU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sub>
                              </m:sSub>
                              <m:r>
                                <a:rPr lang="ru-RU" sz="2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r>
                                <a:rPr lang="ru-RU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ru-RU" sz="2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&gt;0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ru-RU" sz="2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5A78CE7-2C4F-B879-5880-86AE1B5484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1911859"/>
                <a:ext cx="5481872" cy="7788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914432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070FB4-D35F-70A7-2BC2-321BBCC55C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Text Box 2">
            <a:extLst>
              <a:ext uri="{FF2B5EF4-FFF2-40B4-BE49-F238E27FC236}">
                <a16:creationId xmlns:a16="http://schemas.microsoft.com/office/drawing/2014/main" id="{3C9E0505-C7C4-F504-7BAA-25FA597275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3825" y="188913"/>
            <a:ext cx="223202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 altLang="ru-RU" sz="800" b="1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C7C54D-E3B1-0897-DA8D-D9393641C6A5}"/>
              </a:ext>
            </a:extLst>
          </p:cNvPr>
          <p:cNvSpPr txBox="1"/>
          <p:nvPr/>
        </p:nvSpPr>
        <p:spPr>
          <a:xfrm>
            <a:off x="2514605" y="306430"/>
            <a:ext cx="4536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1"/>
                </a:solidFill>
              </a:rPr>
              <a:t>Решение типа волны разрежения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2FE1DA2-5B5B-B32A-7816-0ADA9BE5D1A7}"/>
                  </a:ext>
                </a:extLst>
              </p:cNvPr>
              <p:cNvSpPr txBox="1"/>
              <p:nvPr/>
            </p:nvSpPr>
            <p:spPr>
              <a:xfrm>
                <a:off x="179512" y="1621965"/>
                <a:ext cx="5481872" cy="10548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ru-RU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ru-RU" sz="16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ru-RU" sz="16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1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16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num>
                                    <m:den>
                                      <m:r>
                                        <a:rPr lang="en-US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  <m:r>
                                        <a:rPr lang="en-US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𝜈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  <m:func>
                            <m:funcPr>
                              <m:ctrlPr>
                                <a:rPr lang="en-US" sz="1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erfc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num>
                                    <m:den>
                                      <m:r>
                                        <a:rPr lang="en-US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sz="160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sz="16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𝜈</m:t>
                                          </m:r>
                                          <m:r>
                                            <a:rPr lang="en-US" sz="16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rad>
                                    </m:den>
                                  </m:f>
                                </m:e>
                              </m:d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6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num>
                                    <m:den>
                                      <m:r>
                                        <a:rPr lang="en-US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  <m:r>
                                        <a:rPr lang="en-US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𝜈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  <m:func>
                            <m:func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6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erfc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num>
                                    <m:den>
                                      <m:r>
                                        <a:rPr lang="en-US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sz="16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sz="16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𝜈</m:t>
                                          </m:r>
                                          <m:r>
                                            <a:rPr lang="en-US" sz="16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rad>
                                    </m:den>
                                  </m:f>
                                </m:e>
                              </m:d>
                            </m:e>
                          </m:func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6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erfc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num>
                                    <m:den>
                                      <m:r>
                                        <a:rPr lang="en-US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sz="16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sz="16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𝜈</m:t>
                                          </m:r>
                                          <m:r>
                                            <a:rPr lang="en-US" sz="16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rad>
                                    </m:den>
                                  </m:f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2FE1DA2-5B5B-B32A-7816-0ADA9BE5D1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621965"/>
                <a:ext cx="5481872" cy="10548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9A46217-724A-918D-DF93-5C370AEB8B7B}"/>
                  </a:ext>
                </a:extLst>
              </p:cNvPr>
              <p:cNvSpPr txBox="1"/>
              <p:nvPr/>
            </p:nvSpPr>
            <p:spPr>
              <a:xfrm>
                <a:off x="2268314" y="780507"/>
                <a:ext cx="5481872" cy="7788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ru-RU" sz="20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ru-RU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sSub>
                      <m:sSubPr>
                        <m:ctrlPr>
                          <a:rPr lang="ru-RU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ru-RU" sz="20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𝜈</m:t>
                    </m:r>
                    <m:sSub>
                      <m:sSubPr>
                        <m:ctrlP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𝑥𝑥</m:t>
                        </m:r>
                      </m:sub>
                    </m:sSub>
                  </m:oMath>
                </a14:m>
                <a:r>
                  <a:rPr lang="en-US" sz="2000" dirty="0"/>
                  <a:t>      </a:t>
                </a:r>
                <a14:m>
                  <m:oMath xmlns:m="http://schemas.openxmlformats.org/officeDocument/2006/math">
                    <m:r>
                      <a:rPr lang="ru-RU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,0</m:t>
                        </m:r>
                      </m:e>
                    </m:d>
                    <m:r>
                      <a:rPr lang="ru-RU" sz="2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ru-RU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ru-RU" sz="2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r>
                                <a:rPr lang="ru-RU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ru-RU" sz="2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&lt;0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ru-RU" sz="2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r>
                                <a:rPr lang="ru-RU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ru-RU" sz="2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&gt;0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ru-RU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9A46217-724A-918D-DF93-5C370AEB8B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8314" y="780507"/>
                <a:ext cx="5481872" cy="77886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148528B-B2A4-E312-FAF5-2DF51FF0066C}"/>
                  </a:ext>
                </a:extLst>
              </p:cNvPr>
              <p:cNvSpPr txBox="1"/>
              <p:nvPr/>
            </p:nvSpPr>
            <p:spPr>
              <a:xfrm>
                <a:off x="4569721" y="1559375"/>
                <a:ext cx="4572000" cy="9019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erfc</m:t>
                          </m:r>
                        </m:fName>
                        <m:e>
                          <m:d>
                            <m:dPr>
                              <m:ctrlPr>
                                <a:rPr lang="en-US" sz="1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</m:func>
                      <m:r>
                        <a:rPr lang="ru-RU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ru-RU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  <m:sup>
                          <m:r>
                            <a:rPr lang="ru-RU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ru-RU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𝑑𝑦</m:t>
                          </m:r>
                        </m:e>
                      </m:nary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148528B-B2A4-E312-FAF5-2DF51FF006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9721" y="1559375"/>
                <a:ext cx="4572000" cy="90191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RW_invisc">
            <a:hlinkClick r:id="" action="ppaction://media"/>
            <a:extLst>
              <a:ext uri="{FF2B5EF4-FFF2-40B4-BE49-F238E27FC236}">
                <a16:creationId xmlns:a16="http://schemas.microsoft.com/office/drawing/2014/main" id="{38A489FF-FEDF-B6F1-3D8B-9657C7BA5DB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67544" y="3104834"/>
            <a:ext cx="3893601" cy="3462630"/>
          </a:xfrm>
          <a:prstGeom prst="rect">
            <a:avLst/>
          </a:prstGeom>
        </p:spPr>
      </p:pic>
      <p:pic>
        <p:nvPicPr>
          <p:cNvPr id="19" name="RW_visc">
            <a:hlinkClick r:id="" action="ppaction://media"/>
            <a:extLst>
              <a:ext uri="{FF2B5EF4-FFF2-40B4-BE49-F238E27FC236}">
                <a16:creationId xmlns:a16="http://schemas.microsoft.com/office/drawing/2014/main" id="{57616295-168A-EDB6-2345-12143AFBD70D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782857" y="3103158"/>
            <a:ext cx="3893601" cy="34626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61591DE-D39F-EFCD-85C9-28B5DB88F0B0}"/>
                  </a:ext>
                </a:extLst>
              </p:cNvPr>
              <p:cNvSpPr txBox="1"/>
              <p:nvPr/>
            </p:nvSpPr>
            <p:spPr>
              <a:xfrm>
                <a:off x="0" y="2764604"/>
                <a:ext cx="8856984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𝜈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                                                                                                  </m:t>
                      </m:r>
                      <m:r>
                        <a:rPr lang="ru-RU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𝜈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.02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61591DE-D39F-EFCD-85C9-28B5DB88F0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764604"/>
                <a:ext cx="8856984" cy="33855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6582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80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804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3" repeatCount="indefinite" fill="hold" display="0">
                  <p:stCondLst>
                    <p:cond delay="indefinite"/>
                  </p:stCondLst>
                </p:cTn>
                <p:tgtEl>
                  <p:spTgt spid="18"/>
                </p:tgtEl>
              </p:cMediaNode>
            </p:vide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8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video>
              <p:cMediaNode vol="80000">
                <p:cTn id="29" repeatCount="indefinite" fill="hold" display="0">
                  <p:stCondLst>
                    <p:cond delay="indefinite"/>
                  </p:stCondLst>
                </p:cTn>
                <p:tgtEl>
                  <p:spTgt spid="19"/>
                </p:tgtEl>
              </p:cMediaNode>
            </p:vide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4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070FB4-D35F-70A7-2BC2-321BBCC55C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Text Box 2">
            <a:extLst>
              <a:ext uri="{FF2B5EF4-FFF2-40B4-BE49-F238E27FC236}">
                <a16:creationId xmlns:a16="http://schemas.microsoft.com/office/drawing/2014/main" id="{3C9E0505-C7C4-F504-7BAA-25FA597275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3825" y="188913"/>
            <a:ext cx="223202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 altLang="ru-RU" sz="800" b="1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C7C54D-E3B1-0897-DA8D-D9393641C6A5}"/>
              </a:ext>
            </a:extLst>
          </p:cNvPr>
          <p:cNvSpPr txBox="1"/>
          <p:nvPr/>
        </p:nvSpPr>
        <p:spPr>
          <a:xfrm>
            <a:off x="2813006" y="290536"/>
            <a:ext cx="4392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1"/>
                </a:solidFill>
              </a:rPr>
              <a:t>Решение типа ударной волны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2FE1DA2-5B5B-B32A-7816-0ADA9BE5D1A7}"/>
                  </a:ext>
                </a:extLst>
              </p:cNvPr>
              <p:cNvSpPr txBox="1"/>
              <p:nvPr/>
            </p:nvSpPr>
            <p:spPr>
              <a:xfrm>
                <a:off x="179512" y="1621965"/>
                <a:ext cx="5481872" cy="10548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ru-RU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ru-RU" sz="16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ru-RU" sz="16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1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16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num>
                                    <m:den>
                                      <m:r>
                                        <a:rPr lang="en-US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  <m:r>
                                        <a:rPr lang="en-US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𝜈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  <m:func>
                            <m:funcPr>
                              <m:ctrlPr>
                                <a:rPr lang="en-US" sz="1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erfc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num>
                                    <m:den>
                                      <m:r>
                                        <a:rPr lang="en-US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sz="160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sz="16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𝜈</m:t>
                                          </m:r>
                                          <m:r>
                                            <a:rPr lang="en-US" sz="16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rad>
                                    </m:den>
                                  </m:f>
                                </m:e>
                              </m:d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6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num>
                                    <m:den>
                                      <m:r>
                                        <a:rPr lang="en-US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  <m:r>
                                        <a:rPr lang="en-US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𝜈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  <m:func>
                            <m:func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6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erfc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num>
                                    <m:den>
                                      <m:r>
                                        <a:rPr lang="en-US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sz="16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sz="16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𝜈</m:t>
                                          </m:r>
                                          <m:r>
                                            <a:rPr lang="en-US" sz="16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rad>
                                    </m:den>
                                  </m:f>
                                </m:e>
                              </m:d>
                            </m:e>
                          </m:func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6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erfc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num>
                                    <m:den>
                                      <m:r>
                                        <a:rPr lang="en-US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sz="16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sz="16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𝜈</m:t>
                                          </m:r>
                                          <m:r>
                                            <a:rPr lang="en-US" sz="16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rad>
                                    </m:den>
                                  </m:f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2FE1DA2-5B5B-B32A-7816-0ADA9BE5D1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621965"/>
                <a:ext cx="5481872" cy="10548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9A46217-724A-918D-DF93-5C370AEB8B7B}"/>
                  </a:ext>
                </a:extLst>
              </p:cNvPr>
              <p:cNvSpPr txBox="1"/>
              <p:nvPr/>
            </p:nvSpPr>
            <p:spPr>
              <a:xfrm>
                <a:off x="2268314" y="780507"/>
                <a:ext cx="5481872" cy="7788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ru-RU" sz="20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ru-RU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sSub>
                      <m:sSubPr>
                        <m:ctrlPr>
                          <a:rPr lang="ru-RU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ru-RU" sz="20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𝜈</m:t>
                    </m:r>
                    <m:sSub>
                      <m:sSubPr>
                        <m:ctrlP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𝑥𝑥</m:t>
                        </m:r>
                      </m:sub>
                    </m:sSub>
                  </m:oMath>
                </a14:m>
                <a:r>
                  <a:rPr lang="en-US" sz="2000" dirty="0"/>
                  <a:t>      </a:t>
                </a:r>
                <a14:m>
                  <m:oMath xmlns:m="http://schemas.openxmlformats.org/officeDocument/2006/math">
                    <m:r>
                      <a:rPr lang="ru-RU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,0</m:t>
                        </m:r>
                      </m:e>
                    </m:d>
                    <m:r>
                      <a:rPr lang="ru-RU" sz="2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ru-RU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ru-RU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ru-RU" sz="2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r>
                                <a:rPr lang="ru-RU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ru-RU" sz="2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&lt;0</m:t>
                              </m:r>
                            </m:e>
                          </m:mr>
                          <m:mr>
                            <m:e>
                              <m:r>
                                <a:rPr lang="ru-RU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ru-RU" sz="2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r>
                                <a:rPr lang="ru-RU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ru-RU" sz="2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&gt;0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ru-RU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9A46217-724A-918D-DF93-5C370AEB8B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8314" y="780507"/>
                <a:ext cx="5481872" cy="77886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148528B-B2A4-E312-FAF5-2DF51FF0066C}"/>
                  </a:ext>
                </a:extLst>
              </p:cNvPr>
              <p:cNvSpPr txBox="1"/>
              <p:nvPr/>
            </p:nvSpPr>
            <p:spPr>
              <a:xfrm>
                <a:off x="4569721" y="1559375"/>
                <a:ext cx="4572000" cy="9019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erfc</m:t>
                          </m:r>
                        </m:fName>
                        <m:e>
                          <m:d>
                            <m:dPr>
                              <m:ctrlPr>
                                <a:rPr lang="en-US" sz="1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</m:func>
                      <m:r>
                        <a:rPr lang="ru-RU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ru-RU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  <m:sup>
                          <m:r>
                            <a:rPr lang="ru-RU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ru-RU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𝑑𝑦</m:t>
                          </m:r>
                        </m:e>
                      </m:nary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148528B-B2A4-E312-FAF5-2DF51FF006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9721" y="1559375"/>
                <a:ext cx="4572000" cy="90191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61591DE-D39F-EFCD-85C9-28B5DB88F0B0}"/>
                  </a:ext>
                </a:extLst>
              </p:cNvPr>
              <p:cNvSpPr txBox="1"/>
              <p:nvPr/>
            </p:nvSpPr>
            <p:spPr>
              <a:xfrm>
                <a:off x="0" y="2764604"/>
                <a:ext cx="8856984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𝜈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                                                                                                  </m:t>
                      </m:r>
                      <m:r>
                        <a:rPr lang="ru-RU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𝜈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.02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61591DE-D39F-EFCD-85C9-28B5DB88F0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764604"/>
                <a:ext cx="8856984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SW_invisc">
            <a:hlinkClick r:id="" action="ppaction://media"/>
            <a:extLst>
              <a:ext uri="{FF2B5EF4-FFF2-40B4-BE49-F238E27FC236}">
                <a16:creationId xmlns:a16="http://schemas.microsoft.com/office/drawing/2014/main" id="{5FBEDF27-50F9-2171-6DBC-F676CD0D601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64850" y="3284983"/>
            <a:ext cx="3893601" cy="3462630"/>
          </a:xfrm>
          <a:prstGeom prst="rect">
            <a:avLst/>
          </a:prstGeom>
        </p:spPr>
      </p:pic>
      <p:pic>
        <p:nvPicPr>
          <p:cNvPr id="4" name="SW_visc">
            <a:hlinkClick r:id="" action="ppaction://media"/>
            <a:extLst>
              <a:ext uri="{FF2B5EF4-FFF2-40B4-BE49-F238E27FC236}">
                <a16:creationId xmlns:a16="http://schemas.microsoft.com/office/drawing/2014/main" id="{01583528-633D-6587-B18E-7EC8E7BA99A3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569721" y="3303090"/>
            <a:ext cx="3893601" cy="3462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6257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300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00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29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4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Text Box 2">
            <a:extLst>
              <a:ext uri="{FF2B5EF4-FFF2-40B4-BE49-F238E27FC236}">
                <a16:creationId xmlns:a16="http://schemas.microsoft.com/office/drawing/2014/main" id="{8F603EA2-7EF2-4809-A331-CA2DDD3289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3825" y="188913"/>
            <a:ext cx="223202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 altLang="ru-RU" sz="800" b="1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03FB64-AC35-4388-ADBB-A507D765D472}"/>
              </a:ext>
            </a:extLst>
          </p:cNvPr>
          <p:cNvSpPr txBox="1"/>
          <p:nvPr/>
        </p:nvSpPr>
        <p:spPr>
          <a:xfrm>
            <a:off x="3203848" y="188913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1"/>
                </a:solidFill>
              </a:rPr>
              <a:t>Энтропийное условие (1)</a:t>
            </a:r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1B29AF36-0CA9-49D8-8A4B-AFCF820CF2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6992661"/>
              </p:ext>
            </p:extLst>
          </p:nvPr>
        </p:nvGraphicFramePr>
        <p:xfrm>
          <a:off x="4717438" y="797792"/>
          <a:ext cx="2609820" cy="590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739880" imgH="393480" progId="Equation.DSMT4">
                  <p:embed/>
                </p:oleObj>
              </mc:Choice>
              <mc:Fallback>
                <p:oleObj name="Equation" r:id="rId3" imgW="17398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17438" y="797792"/>
                        <a:ext cx="2609820" cy="5902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FAE13D3-7F85-43EA-957B-7C4879A5EB8D}"/>
              </a:ext>
            </a:extLst>
          </p:cNvPr>
          <p:cNvSpPr/>
          <p:nvPr/>
        </p:nvSpPr>
        <p:spPr>
          <a:xfrm>
            <a:off x="177079" y="939014"/>
            <a:ext cx="43949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Разрывное решение задачи (УВ) существует, если</a:t>
            </a:r>
            <a:endParaRPr lang="ru-RU" dirty="0"/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397CC19F-8E90-4FB3-9DF7-D453DDC3A3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3983019"/>
              </p:ext>
            </p:extLst>
          </p:nvPr>
        </p:nvGraphicFramePr>
        <p:xfrm>
          <a:off x="323528" y="1876712"/>
          <a:ext cx="1904580" cy="38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69720" imgH="253800" progId="Equation.DSMT4">
                  <p:embed/>
                </p:oleObj>
              </mc:Choice>
              <mc:Fallback>
                <p:oleObj name="Equation" r:id="rId5" imgW="12697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3528" y="1876712"/>
                        <a:ext cx="1904580" cy="380700"/>
                      </a:xfrm>
                      <a:prstGeom prst="rect">
                        <a:avLst/>
                      </a:prstGeom>
                      <a:ln w="15875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60525F7E-156D-4DB5-854D-575522523785}"/>
              </a:ext>
            </a:extLst>
          </p:cNvPr>
          <p:cNvSpPr/>
          <p:nvPr/>
        </p:nvSpPr>
        <p:spPr>
          <a:xfrm>
            <a:off x="2556416" y="1912817"/>
            <a:ext cx="40311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Истинно для произвольного выпуклого потока</a:t>
            </a:r>
            <a:endParaRPr lang="ru-RU" dirty="0"/>
          </a:p>
        </p:txBody>
      </p:sp>
      <p:graphicFrame>
        <p:nvGraphicFramePr>
          <p:cNvPr id="13" name="Объект 12">
            <a:extLst>
              <a:ext uri="{FF2B5EF4-FFF2-40B4-BE49-F238E27FC236}">
                <a16:creationId xmlns:a16="http://schemas.microsoft.com/office/drawing/2014/main" id="{0765FCB5-4DB7-48F9-A3C8-2FADE060B7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9968371"/>
              </p:ext>
            </p:extLst>
          </p:nvPr>
        </p:nvGraphicFramePr>
        <p:xfrm>
          <a:off x="6587584" y="1912817"/>
          <a:ext cx="971460" cy="38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647640" imgH="253800" progId="Equation.DSMT4">
                  <p:embed/>
                </p:oleObj>
              </mc:Choice>
              <mc:Fallback>
                <p:oleObj name="Equation" r:id="rId7" imgW="6476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587584" y="1912817"/>
                        <a:ext cx="971460" cy="38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A82948B0-F4C0-4EF5-A533-D74BF00FED68}"/>
              </a:ext>
            </a:extLst>
          </p:cNvPr>
          <p:cNvSpPr/>
          <p:nvPr/>
        </p:nvSpPr>
        <p:spPr>
          <a:xfrm>
            <a:off x="264964" y="1541889"/>
            <a:ext cx="21707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Энтропийное условие</a:t>
            </a:r>
            <a:r>
              <a:rPr lang="en-US" dirty="0">
                <a:solidFill>
                  <a:schemeClr val="tx1"/>
                </a:solidFill>
              </a:rPr>
              <a:t> 1</a:t>
            </a:r>
            <a:endParaRPr lang="ru-RU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1A5D0AD6-3D03-4EFC-B4A9-5EF78DFA6AF7}"/>
              </a:ext>
            </a:extLst>
          </p:cNvPr>
          <p:cNvSpPr/>
          <p:nvPr/>
        </p:nvSpPr>
        <p:spPr>
          <a:xfrm>
            <a:off x="177079" y="2611864"/>
            <a:ext cx="35863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Математическое определение энтропии:</a:t>
            </a:r>
            <a:endParaRPr lang="ru-RU" dirty="0"/>
          </a:p>
        </p:txBody>
      </p:sp>
      <p:graphicFrame>
        <p:nvGraphicFramePr>
          <p:cNvPr id="14" name="Объект 13">
            <a:extLst>
              <a:ext uri="{FF2B5EF4-FFF2-40B4-BE49-F238E27FC236}">
                <a16:creationId xmlns:a16="http://schemas.microsoft.com/office/drawing/2014/main" id="{9B4C4CB7-5806-4F36-BAFD-72EE47285B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8922545"/>
              </p:ext>
            </p:extLst>
          </p:nvPr>
        </p:nvGraphicFramePr>
        <p:xfrm>
          <a:off x="3753171" y="2630213"/>
          <a:ext cx="2127150" cy="31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701720" imgH="253800" progId="Equation.DSMT4">
                  <p:embed/>
                </p:oleObj>
              </mc:Choice>
              <mc:Fallback>
                <p:oleObj name="Equation" r:id="rId9" imgW="17017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753171" y="2630213"/>
                        <a:ext cx="2127150" cy="317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FAE7DF76-53AE-400B-B0EB-7FA00C46D3F9}"/>
              </a:ext>
            </a:extLst>
          </p:cNvPr>
          <p:cNvGrpSpPr/>
          <p:nvPr/>
        </p:nvGrpSpPr>
        <p:grpSpPr>
          <a:xfrm>
            <a:off x="303242" y="3112113"/>
            <a:ext cx="7024016" cy="323959"/>
            <a:chOff x="264964" y="2982792"/>
            <a:chExt cx="7024016" cy="323959"/>
          </a:xfrm>
        </p:grpSpPr>
        <p:graphicFrame>
          <p:nvGraphicFramePr>
            <p:cNvPr id="17" name="Объект 16">
              <a:extLst>
                <a:ext uri="{FF2B5EF4-FFF2-40B4-BE49-F238E27FC236}">
                  <a16:creationId xmlns:a16="http://schemas.microsoft.com/office/drawing/2014/main" id="{83AAD729-7A30-43EA-8F64-CC8A1C754CB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899590"/>
                </p:ext>
              </p:extLst>
            </p:nvPr>
          </p:nvGraphicFramePr>
          <p:xfrm>
            <a:off x="5860230" y="2989501"/>
            <a:ext cx="1428750" cy="317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1143000" imgH="253800" progId="Equation.DSMT4">
                    <p:embed/>
                  </p:oleObj>
                </mc:Choice>
                <mc:Fallback>
                  <p:oleObj name="Equation" r:id="rId11" imgW="1143000" imgH="2538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5860230" y="2989501"/>
                          <a:ext cx="1428750" cy="3172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Объект 19">
              <a:extLst>
                <a:ext uri="{FF2B5EF4-FFF2-40B4-BE49-F238E27FC236}">
                  <a16:creationId xmlns:a16="http://schemas.microsoft.com/office/drawing/2014/main" id="{071BD144-FDF3-450F-9C94-F98DC2E76A2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55941228"/>
                </p:ext>
              </p:extLst>
            </p:nvPr>
          </p:nvGraphicFramePr>
          <p:xfrm>
            <a:off x="264964" y="2989501"/>
            <a:ext cx="476100" cy="317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380880" imgH="253800" progId="Equation.DSMT4">
                    <p:embed/>
                  </p:oleObj>
                </mc:Choice>
                <mc:Fallback>
                  <p:oleObj name="Equation" r:id="rId13" imgW="380880" imgH="2538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264964" y="2989501"/>
                          <a:ext cx="476100" cy="3172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7FDBEBF1-F30D-4E21-AC95-2F63BD58770E}"/>
                </a:ext>
              </a:extLst>
            </p:cNvPr>
            <p:cNvSpPr/>
            <p:nvPr/>
          </p:nvSpPr>
          <p:spPr>
            <a:xfrm>
              <a:off x="1506576" y="2982792"/>
              <a:ext cx="435106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>
                  <a:solidFill>
                    <a:schemeClr val="tx1"/>
                  </a:solidFill>
                </a:rPr>
                <a:t>Определим поток энтропии, исходя из уравнения:</a:t>
              </a:r>
              <a:endParaRPr lang="ru-RU" dirty="0"/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A30005C3-8D10-46D0-850D-60326D153C3B}"/>
                </a:ext>
              </a:extLst>
            </p:cNvPr>
            <p:cNvSpPr/>
            <p:nvPr/>
          </p:nvSpPr>
          <p:spPr>
            <a:xfrm>
              <a:off x="741064" y="2986586"/>
              <a:ext cx="81785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>
                  <a:solidFill>
                    <a:schemeClr val="tx1"/>
                  </a:solidFill>
                </a:rPr>
                <a:t>задано.</a:t>
              </a:r>
              <a:endParaRPr lang="ru-RU" dirty="0"/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26250134-E776-4350-99EB-5F3FF8CCEB97}"/>
              </a:ext>
            </a:extLst>
          </p:cNvPr>
          <p:cNvGrpSpPr/>
          <p:nvPr/>
        </p:nvGrpSpPr>
        <p:grpSpPr>
          <a:xfrm>
            <a:off x="323528" y="3573951"/>
            <a:ext cx="5647751" cy="336001"/>
            <a:chOff x="323528" y="3447737"/>
            <a:chExt cx="5647751" cy="336001"/>
          </a:xfrm>
        </p:grpSpPr>
        <p:graphicFrame>
          <p:nvGraphicFramePr>
            <p:cNvPr id="21" name="Объект 20">
              <a:extLst>
                <a:ext uri="{FF2B5EF4-FFF2-40B4-BE49-F238E27FC236}">
                  <a16:creationId xmlns:a16="http://schemas.microsoft.com/office/drawing/2014/main" id="{FF02824E-6DB3-466E-B3CA-050F2AB5060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45071400"/>
                </p:ext>
              </p:extLst>
            </p:nvPr>
          </p:nvGraphicFramePr>
          <p:xfrm>
            <a:off x="323528" y="3466488"/>
            <a:ext cx="1777950" cy="317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1422360" imgH="253800" progId="Equation.DSMT4">
                    <p:embed/>
                  </p:oleObj>
                </mc:Choice>
                <mc:Fallback>
                  <p:oleObj name="Equation" r:id="rId15" imgW="1422360" imgH="2538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323528" y="3466488"/>
                          <a:ext cx="1777950" cy="3172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id="{F3C2AFDB-F937-481C-BF9E-F05D51296EAB}"/>
                </a:ext>
              </a:extLst>
            </p:cNvPr>
            <p:cNvSpPr/>
            <p:nvPr/>
          </p:nvSpPr>
          <p:spPr>
            <a:xfrm>
              <a:off x="2101478" y="3447737"/>
              <a:ext cx="253588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>
                  <a:solidFill>
                    <a:schemeClr val="tx1"/>
                  </a:solidFill>
                </a:rPr>
                <a:t>и сопоставим с уравнением</a:t>
              </a:r>
              <a:endParaRPr lang="ru-RU" dirty="0"/>
            </a:p>
          </p:txBody>
        </p:sp>
        <p:graphicFrame>
          <p:nvGraphicFramePr>
            <p:cNvPr id="22" name="Объект 21">
              <a:extLst>
                <a:ext uri="{FF2B5EF4-FFF2-40B4-BE49-F238E27FC236}">
                  <a16:creationId xmlns:a16="http://schemas.microsoft.com/office/drawing/2014/main" id="{C2CC38B6-2954-4319-80E9-16B1BB1D4FF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48003295"/>
                </p:ext>
              </p:extLst>
            </p:nvPr>
          </p:nvGraphicFramePr>
          <p:xfrm>
            <a:off x="4669879" y="3447737"/>
            <a:ext cx="1301400" cy="317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1041120" imgH="253800" progId="Equation.DSMT4">
                    <p:embed/>
                  </p:oleObj>
                </mc:Choice>
                <mc:Fallback>
                  <p:oleObj name="Equation" r:id="rId17" imgW="1041120" imgH="2538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4669879" y="3447737"/>
                          <a:ext cx="1301400" cy="3172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1" name="Объект 30">
            <a:extLst>
              <a:ext uri="{FF2B5EF4-FFF2-40B4-BE49-F238E27FC236}">
                <a16:creationId xmlns:a16="http://schemas.microsoft.com/office/drawing/2014/main" id="{6EEF31E9-E30A-4568-A836-63312C6A05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2819895"/>
              </p:ext>
            </p:extLst>
          </p:nvPr>
        </p:nvGraphicFramePr>
        <p:xfrm>
          <a:off x="309563" y="4152784"/>
          <a:ext cx="1619100" cy="31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295280" imgH="253800" progId="Equation.DSMT4">
                  <p:embed/>
                </p:oleObj>
              </mc:Choice>
              <mc:Fallback>
                <p:oleObj name="Equation" r:id="rId19" imgW="12952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309563" y="4152784"/>
                        <a:ext cx="1619100" cy="317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Объект 31">
            <a:extLst>
              <a:ext uri="{FF2B5EF4-FFF2-40B4-BE49-F238E27FC236}">
                <a16:creationId xmlns:a16="http://schemas.microsoft.com/office/drawing/2014/main" id="{CF702B57-F8FB-405D-866C-4B8B780DD3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9791437"/>
              </p:ext>
            </p:extLst>
          </p:nvPr>
        </p:nvGraphicFramePr>
        <p:xfrm>
          <a:off x="2117725" y="4014788"/>
          <a:ext cx="4429125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3543120" imgH="469800" progId="Equation.DSMT4">
                  <p:embed/>
                </p:oleObj>
              </mc:Choice>
              <mc:Fallback>
                <p:oleObj name="Equation" r:id="rId21" imgW="354312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2117725" y="4014788"/>
                        <a:ext cx="4429125" cy="587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Объект 32">
            <a:extLst>
              <a:ext uri="{FF2B5EF4-FFF2-40B4-BE49-F238E27FC236}">
                <a16:creationId xmlns:a16="http://schemas.microsoft.com/office/drawing/2014/main" id="{7A3D6C2A-C138-4D6C-A230-39411C1F80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8981349"/>
              </p:ext>
            </p:extLst>
          </p:nvPr>
        </p:nvGraphicFramePr>
        <p:xfrm>
          <a:off x="273050" y="4779963"/>
          <a:ext cx="3857625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3085920" imgH="469800" progId="Equation.DSMT4">
                  <p:embed/>
                </p:oleObj>
              </mc:Choice>
              <mc:Fallback>
                <p:oleObj name="Equation" r:id="rId23" imgW="308592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273050" y="4779963"/>
                        <a:ext cx="3857625" cy="587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7308922C-67B0-4BC4-A85B-BF4DDEC73F64}"/>
              </a:ext>
            </a:extLst>
          </p:cNvPr>
          <p:cNvSpPr/>
          <p:nvPr/>
        </p:nvSpPr>
        <p:spPr>
          <a:xfrm>
            <a:off x="211072" y="5542199"/>
            <a:ext cx="23395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Для уравнения </a:t>
            </a:r>
            <a:r>
              <a:rPr lang="ru-RU" dirty="0" err="1">
                <a:solidFill>
                  <a:schemeClr val="tx1"/>
                </a:solidFill>
              </a:rPr>
              <a:t>Бюргерса</a:t>
            </a:r>
            <a:r>
              <a:rPr lang="ru-RU" dirty="0">
                <a:solidFill>
                  <a:schemeClr val="tx1"/>
                </a:solidFill>
              </a:rPr>
              <a:t>:</a:t>
            </a:r>
            <a:endParaRPr lang="ru-RU" dirty="0"/>
          </a:p>
        </p:txBody>
      </p:sp>
      <p:graphicFrame>
        <p:nvGraphicFramePr>
          <p:cNvPr id="34" name="Объект 33">
            <a:extLst>
              <a:ext uri="{FF2B5EF4-FFF2-40B4-BE49-F238E27FC236}">
                <a16:creationId xmlns:a16="http://schemas.microsoft.com/office/drawing/2014/main" id="{5FE53794-DC8C-4715-9A2E-E3B29CD262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0528362"/>
              </p:ext>
            </p:extLst>
          </p:nvPr>
        </p:nvGraphicFramePr>
        <p:xfrm>
          <a:off x="2662844" y="5443674"/>
          <a:ext cx="3125787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2603160" imgH="419040" progId="Equation.DSMT4">
                  <p:embed/>
                </p:oleObj>
              </mc:Choice>
              <mc:Fallback>
                <p:oleObj name="Equation" r:id="rId25" imgW="260316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2662844" y="5443674"/>
                        <a:ext cx="3125787" cy="504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ACA885FE-5C65-415E-B2AC-31E85F8D47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5707643"/>
              </p:ext>
            </p:extLst>
          </p:nvPr>
        </p:nvGraphicFramePr>
        <p:xfrm>
          <a:off x="273050" y="6090207"/>
          <a:ext cx="3596400" cy="578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2997000" imgH="482400" progId="Equation.DSMT4">
                  <p:embed/>
                </p:oleObj>
              </mc:Choice>
              <mc:Fallback>
                <p:oleObj name="Equation" r:id="rId27" imgW="299700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273050" y="6090207"/>
                        <a:ext cx="3596400" cy="5788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66081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3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Text Box 2">
            <a:extLst>
              <a:ext uri="{FF2B5EF4-FFF2-40B4-BE49-F238E27FC236}">
                <a16:creationId xmlns:a16="http://schemas.microsoft.com/office/drawing/2014/main" id="{8F603EA2-7EF2-4809-A331-CA2DDD3289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3825" y="188913"/>
            <a:ext cx="223202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 altLang="ru-RU" sz="800" b="1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03FB64-AC35-4388-ADBB-A507D765D472}"/>
              </a:ext>
            </a:extLst>
          </p:cNvPr>
          <p:cNvSpPr txBox="1"/>
          <p:nvPr/>
        </p:nvSpPr>
        <p:spPr>
          <a:xfrm>
            <a:off x="3203848" y="188913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1"/>
                </a:solidFill>
              </a:rPr>
              <a:t>Энтропийное условие (3) </a:t>
            </a:r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65FA109E-2B94-40FB-A741-8CD38FC17D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8726652"/>
              </p:ext>
            </p:extLst>
          </p:nvPr>
        </p:nvGraphicFramePr>
        <p:xfrm>
          <a:off x="467544" y="1207760"/>
          <a:ext cx="6381720" cy="419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254480" imgH="279360" progId="Equation.DSMT4">
                  <p:embed/>
                </p:oleObj>
              </mc:Choice>
              <mc:Fallback>
                <p:oleObj name="Equation" r:id="rId3" imgW="425448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207760"/>
                        <a:ext cx="6381720" cy="4190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662B114-143A-4E72-B3B9-80036BB45D0F}"/>
              </a:ext>
            </a:extLst>
          </p:cNvPr>
          <p:cNvSpPr/>
          <p:nvPr/>
        </p:nvSpPr>
        <p:spPr>
          <a:xfrm>
            <a:off x="395536" y="756364"/>
            <a:ext cx="23896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Понятие слабого решения</a:t>
            </a:r>
            <a:endParaRPr lang="ru-RU" dirty="0"/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8705DF79-7B9F-4D1B-AFE5-0F30C504CF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7059223"/>
              </p:ext>
            </p:extLst>
          </p:nvPr>
        </p:nvGraphicFramePr>
        <p:xfrm>
          <a:off x="414338" y="1893888"/>
          <a:ext cx="7200900" cy="70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800600" imgH="469800" progId="Equation.DSMT4">
                  <p:embed/>
                </p:oleObj>
              </mc:Choice>
              <mc:Fallback>
                <p:oleObj name="Equation" r:id="rId5" imgW="480060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4338" y="1893888"/>
                        <a:ext cx="7200900" cy="703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A494CF4-E32E-4D12-90C5-2C65CD82B825}"/>
              </a:ext>
            </a:extLst>
          </p:cNvPr>
          <p:cNvSpPr/>
          <p:nvPr/>
        </p:nvSpPr>
        <p:spPr>
          <a:xfrm>
            <a:off x="630806" y="3663718"/>
            <a:ext cx="70453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Если существует решение с исчезающей вязкостью , то оно есть слабое решение</a:t>
            </a:r>
            <a:endParaRPr lang="ru-RU" dirty="0"/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26F0641D-AD35-43FC-94A9-13B8E97E0D5D}"/>
              </a:ext>
            </a:extLst>
          </p:cNvPr>
          <p:cNvGrpSpPr/>
          <p:nvPr/>
        </p:nvGrpSpPr>
        <p:grpSpPr>
          <a:xfrm>
            <a:off x="414338" y="2981325"/>
            <a:ext cx="7912738" cy="446088"/>
            <a:chOff x="414338" y="2981325"/>
            <a:chExt cx="7912738" cy="446088"/>
          </a:xfrm>
        </p:grpSpPr>
        <p:graphicFrame>
          <p:nvGraphicFramePr>
            <p:cNvPr id="9" name="Объект 8">
              <a:extLst>
                <a:ext uri="{FF2B5EF4-FFF2-40B4-BE49-F238E27FC236}">
                  <a16:creationId xmlns:a16="http://schemas.microsoft.com/office/drawing/2014/main" id="{512C337A-5700-43D6-9012-2FD11A824D0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76726382"/>
                </p:ext>
              </p:extLst>
            </p:nvPr>
          </p:nvGraphicFramePr>
          <p:xfrm>
            <a:off x="414338" y="2981325"/>
            <a:ext cx="2057400" cy="419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1371600" imgH="279360" progId="Equation.DSMT4">
                    <p:embed/>
                  </p:oleObj>
                </mc:Choice>
                <mc:Fallback>
                  <p:oleObj name="Equation" r:id="rId7" imgW="1371600" imgH="2793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414338" y="2981325"/>
                          <a:ext cx="2057400" cy="419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Объект 10">
              <a:extLst>
                <a:ext uri="{FF2B5EF4-FFF2-40B4-BE49-F238E27FC236}">
                  <a16:creationId xmlns:a16="http://schemas.microsoft.com/office/drawing/2014/main" id="{B2453A36-7D11-47C0-80D3-68972DA3AEF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70482005"/>
                </p:ext>
              </p:extLst>
            </p:nvPr>
          </p:nvGraphicFramePr>
          <p:xfrm>
            <a:off x="2774950" y="2989263"/>
            <a:ext cx="2362200" cy="438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1574640" imgH="291960" progId="Equation.DSMT4">
                    <p:embed/>
                  </p:oleObj>
                </mc:Choice>
                <mc:Fallback>
                  <p:oleObj name="Equation" r:id="rId9" imgW="1574640" imgH="2919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774950" y="2989263"/>
                          <a:ext cx="2362200" cy="4381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E0065D92-7062-41EE-B25D-0D2D9E83C92D}"/>
                </a:ext>
              </a:extLst>
            </p:cNvPr>
            <p:cNvSpPr/>
            <p:nvPr/>
          </p:nvSpPr>
          <p:spPr>
            <a:xfrm>
              <a:off x="5220072" y="3015763"/>
              <a:ext cx="310700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>
                  <a:solidFill>
                    <a:schemeClr val="tx1"/>
                  </a:solidFill>
                </a:rPr>
                <a:t>решение с исчезающей вязкостью </a:t>
              </a:r>
              <a:endParaRPr lang="ru-RU" dirty="0"/>
            </a:p>
          </p:txBody>
        </p:sp>
      </p:grpSp>
      <p:graphicFrame>
        <p:nvGraphicFramePr>
          <p:cNvPr id="15" name="Объект 14">
            <a:extLst>
              <a:ext uri="{FF2B5EF4-FFF2-40B4-BE49-F238E27FC236}">
                <a16:creationId xmlns:a16="http://schemas.microsoft.com/office/drawing/2014/main" id="{05AF86A4-6F11-4F15-9C5D-FE585EBB90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1164918"/>
              </p:ext>
            </p:extLst>
          </p:nvPr>
        </p:nvGraphicFramePr>
        <p:xfrm>
          <a:off x="3255219" y="4669371"/>
          <a:ext cx="1695060" cy="38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130040" imgH="253800" progId="Equation.DSMT4">
                  <p:embed/>
                </p:oleObj>
              </mc:Choice>
              <mc:Fallback>
                <p:oleObj name="Equation" r:id="rId11" imgW="11300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255219" y="4669371"/>
                        <a:ext cx="1695060" cy="38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11C617F-DD9D-4286-BEEE-DC2882FE3D8E}"/>
              </a:ext>
            </a:extLst>
          </p:cNvPr>
          <p:cNvSpPr/>
          <p:nvPr/>
        </p:nvSpPr>
        <p:spPr>
          <a:xfrm>
            <a:off x="630806" y="4185508"/>
            <a:ext cx="53586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Решение с исчезающей вязкостью удовлетворяет уравнению </a:t>
            </a:r>
            <a:endParaRPr lang="ru-RU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A481714A-0705-459E-8C65-F128E0556354}"/>
              </a:ext>
            </a:extLst>
          </p:cNvPr>
          <p:cNvSpPr/>
          <p:nvPr/>
        </p:nvSpPr>
        <p:spPr>
          <a:xfrm>
            <a:off x="5076056" y="4705832"/>
            <a:ext cx="21707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Энтропийное условие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98822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Text Box 2">
            <a:extLst>
              <a:ext uri="{FF2B5EF4-FFF2-40B4-BE49-F238E27FC236}">
                <a16:creationId xmlns:a16="http://schemas.microsoft.com/office/drawing/2014/main" id="{8F603EA2-7EF2-4809-A331-CA2DDD3289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3825" y="188913"/>
            <a:ext cx="223202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 altLang="ru-RU" sz="800" b="1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03FB64-AC35-4388-ADBB-A507D765D472}"/>
              </a:ext>
            </a:extLst>
          </p:cNvPr>
          <p:cNvSpPr txBox="1"/>
          <p:nvPr/>
        </p:nvSpPr>
        <p:spPr>
          <a:xfrm>
            <a:off x="2771800" y="188913"/>
            <a:ext cx="4536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/>
                </a:solidFill>
              </a:rPr>
              <a:t>1D </a:t>
            </a:r>
            <a:r>
              <a:rPr lang="ru-RU" sz="2000" b="1" dirty="0">
                <a:solidFill>
                  <a:schemeClr val="tx1"/>
                </a:solidFill>
              </a:rPr>
              <a:t>невязкое уравнение </a:t>
            </a:r>
            <a:r>
              <a:rPr lang="ru-RU" sz="2000" b="1" dirty="0" err="1">
                <a:solidFill>
                  <a:schemeClr val="tx1"/>
                </a:solidFill>
              </a:rPr>
              <a:t>Бюргерса</a:t>
            </a:r>
            <a:endParaRPr lang="ru-RU" sz="2000" b="1" dirty="0">
              <a:solidFill>
                <a:schemeClr val="tx1"/>
              </a:solidFill>
            </a:endParaRPr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4F9A03BD-838B-438B-95D5-F0933AB43A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8173599"/>
              </p:ext>
            </p:extLst>
          </p:nvPr>
        </p:nvGraphicFramePr>
        <p:xfrm>
          <a:off x="308152" y="1194124"/>
          <a:ext cx="23241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49080" imgH="253800" progId="Equation.DSMT4">
                  <p:embed/>
                </p:oleObj>
              </mc:Choice>
              <mc:Fallback>
                <p:oleObj name="Equation" r:id="rId3" imgW="15490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8152" y="1194124"/>
                        <a:ext cx="2324100" cy="381000"/>
                      </a:xfrm>
                      <a:prstGeom prst="rect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9C64B95E-D071-4B78-805D-9E55A99166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2520352"/>
              </p:ext>
            </p:extLst>
          </p:nvPr>
        </p:nvGraphicFramePr>
        <p:xfrm>
          <a:off x="3786250" y="960140"/>
          <a:ext cx="13716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14400" imgH="685800" progId="Equation.DSMT4">
                  <p:embed/>
                </p:oleObj>
              </mc:Choice>
              <mc:Fallback>
                <p:oleObj name="Equation" r:id="rId5" imgW="914400" imgH="685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86250" y="960140"/>
                        <a:ext cx="1371600" cy="1028700"/>
                      </a:xfrm>
                      <a:prstGeom prst="rect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D969FA61-E24C-460D-B033-ADE30D8F45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2653484"/>
              </p:ext>
            </p:extLst>
          </p:nvPr>
        </p:nvGraphicFramePr>
        <p:xfrm>
          <a:off x="5796136" y="1194124"/>
          <a:ext cx="2723760" cy="38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815840" imgH="253800" progId="Equation.DSMT4">
                  <p:embed/>
                </p:oleObj>
              </mc:Choice>
              <mc:Fallback>
                <p:oleObj name="Equation" r:id="rId7" imgW="18158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796136" y="1194124"/>
                        <a:ext cx="2723760" cy="380700"/>
                      </a:xfrm>
                      <a:prstGeom prst="rect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FC2F05E-627F-4FAD-8447-875EA1B7E4B5}"/>
              </a:ext>
            </a:extLst>
          </p:cNvPr>
          <p:cNvSpPr txBox="1"/>
          <p:nvPr/>
        </p:nvSpPr>
        <p:spPr>
          <a:xfrm>
            <a:off x="3145359" y="2440052"/>
            <a:ext cx="19078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Вспомним лекцию 1</a:t>
            </a: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FFE9321F-A171-4E51-A8AD-F061125B5A0D}"/>
              </a:ext>
            </a:extLst>
          </p:cNvPr>
          <p:cNvGrpSpPr/>
          <p:nvPr/>
        </p:nvGrpSpPr>
        <p:grpSpPr>
          <a:xfrm>
            <a:off x="649720" y="3292398"/>
            <a:ext cx="2716091" cy="1800200"/>
            <a:chOff x="649720" y="3292398"/>
            <a:chExt cx="2716091" cy="1800200"/>
          </a:xfrm>
        </p:grpSpPr>
        <p:graphicFrame>
          <p:nvGraphicFramePr>
            <p:cNvPr id="8" name="Объект 7">
              <a:extLst>
                <a:ext uri="{FF2B5EF4-FFF2-40B4-BE49-F238E27FC236}">
                  <a16:creationId xmlns:a16="http://schemas.microsoft.com/office/drawing/2014/main" id="{B17938FC-9F5A-463E-89F5-6D129198F9E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60234016"/>
                </p:ext>
              </p:extLst>
            </p:nvPr>
          </p:nvGraphicFramePr>
          <p:xfrm>
            <a:off x="649720" y="3292398"/>
            <a:ext cx="2716091" cy="180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2184120" imgH="1447560" progId="Equation.DSMT4">
                    <p:embed/>
                  </p:oleObj>
                </mc:Choice>
                <mc:Fallback>
                  <p:oleObj name="Equation" r:id="rId9" imgW="2184120" imgH="14475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649720" y="3292398"/>
                          <a:ext cx="2716091" cy="1800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5" name="Группа 14">
              <a:extLst>
                <a:ext uri="{FF2B5EF4-FFF2-40B4-BE49-F238E27FC236}">
                  <a16:creationId xmlns:a16="http://schemas.microsoft.com/office/drawing/2014/main" id="{CC7B987B-7F10-4C26-BB1B-780F4BA69C0F}"/>
                </a:ext>
              </a:extLst>
            </p:cNvPr>
            <p:cNvGrpSpPr/>
            <p:nvPr/>
          </p:nvGrpSpPr>
          <p:grpSpPr>
            <a:xfrm rot="21341140">
              <a:off x="1907704" y="3426153"/>
              <a:ext cx="603721" cy="362887"/>
              <a:chOff x="1907704" y="3426153"/>
              <a:chExt cx="603721" cy="362887"/>
            </a:xfrm>
          </p:grpSpPr>
          <p:cxnSp>
            <p:nvCxnSpPr>
              <p:cNvPr id="12" name="Прямая соединительная линия 11">
                <a:extLst>
                  <a:ext uri="{FF2B5EF4-FFF2-40B4-BE49-F238E27FC236}">
                    <a16:creationId xmlns:a16="http://schemas.microsoft.com/office/drawing/2014/main" id="{10B63ADA-81E7-49C6-A712-A0AF28038E01}"/>
                  </a:ext>
                </a:extLst>
              </p:cNvPr>
              <p:cNvCxnSpPr/>
              <p:nvPr/>
            </p:nvCxnSpPr>
            <p:spPr bwMode="auto">
              <a:xfrm>
                <a:off x="1907704" y="3426153"/>
                <a:ext cx="576064" cy="362887"/>
              </a:xfrm>
              <a:prstGeom prst="line">
                <a:avLst/>
              </a:prstGeom>
              <a:ln w="19050">
                <a:solidFill>
                  <a:srgbClr val="C0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Прямая соединительная линия 32">
                <a:extLst>
                  <a:ext uri="{FF2B5EF4-FFF2-40B4-BE49-F238E27FC236}">
                    <a16:creationId xmlns:a16="http://schemas.microsoft.com/office/drawing/2014/main" id="{D3359E41-E0C3-4DC6-B9E6-C025A31579D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1907704" y="3464518"/>
                <a:ext cx="603721" cy="286155"/>
              </a:xfrm>
              <a:prstGeom prst="line">
                <a:avLst/>
              </a:prstGeom>
              <a:ln w="19050">
                <a:solidFill>
                  <a:srgbClr val="C0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Группа 36">
              <a:extLst>
                <a:ext uri="{FF2B5EF4-FFF2-40B4-BE49-F238E27FC236}">
                  <a16:creationId xmlns:a16="http://schemas.microsoft.com/office/drawing/2014/main" id="{919A923E-35DC-485F-9BD3-8F23524497A3}"/>
                </a:ext>
              </a:extLst>
            </p:cNvPr>
            <p:cNvGrpSpPr/>
            <p:nvPr/>
          </p:nvGrpSpPr>
          <p:grpSpPr>
            <a:xfrm rot="21341140">
              <a:off x="2047310" y="4029211"/>
              <a:ext cx="603721" cy="362887"/>
              <a:chOff x="1907704" y="3426153"/>
              <a:chExt cx="603721" cy="362887"/>
            </a:xfrm>
          </p:grpSpPr>
          <p:cxnSp>
            <p:nvCxnSpPr>
              <p:cNvPr id="38" name="Прямая соединительная линия 37">
                <a:extLst>
                  <a:ext uri="{FF2B5EF4-FFF2-40B4-BE49-F238E27FC236}">
                    <a16:creationId xmlns:a16="http://schemas.microsoft.com/office/drawing/2014/main" id="{E842E471-251C-418A-B10F-66C6FFA63D2E}"/>
                  </a:ext>
                </a:extLst>
              </p:cNvPr>
              <p:cNvCxnSpPr/>
              <p:nvPr/>
            </p:nvCxnSpPr>
            <p:spPr bwMode="auto">
              <a:xfrm>
                <a:off x="1907704" y="3426153"/>
                <a:ext cx="576064" cy="362887"/>
              </a:xfrm>
              <a:prstGeom prst="line">
                <a:avLst/>
              </a:prstGeom>
              <a:ln w="19050">
                <a:solidFill>
                  <a:srgbClr val="C0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Прямая соединительная линия 38">
                <a:extLst>
                  <a:ext uri="{FF2B5EF4-FFF2-40B4-BE49-F238E27FC236}">
                    <a16:creationId xmlns:a16="http://schemas.microsoft.com/office/drawing/2014/main" id="{EC460A25-60BC-4FCC-85A1-CF8F4D3C43C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1907704" y="3464518"/>
                <a:ext cx="603721" cy="286155"/>
              </a:xfrm>
              <a:prstGeom prst="line">
                <a:avLst/>
              </a:prstGeom>
              <a:ln w="19050">
                <a:solidFill>
                  <a:srgbClr val="C0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Группа 39">
              <a:extLst>
                <a:ext uri="{FF2B5EF4-FFF2-40B4-BE49-F238E27FC236}">
                  <a16:creationId xmlns:a16="http://schemas.microsoft.com/office/drawing/2014/main" id="{C7391134-D9F6-4F0D-BDB8-00F72027C466}"/>
                </a:ext>
              </a:extLst>
            </p:cNvPr>
            <p:cNvGrpSpPr/>
            <p:nvPr/>
          </p:nvGrpSpPr>
          <p:grpSpPr>
            <a:xfrm rot="21341140">
              <a:off x="2330392" y="4620898"/>
              <a:ext cx="603721" cy="362887"/>
              <a:chOff x="1907704" y="3426153"/>
              <a:chExt cx="603721" cy="362887"/>
            </a:xfrm>
          </p:grpSpPr>
          <p:cxnSp>
            <p:nvCxnSpPr>
              <p:cNvPr id="41" name="Прямая соединительная линия 40">
                <a:extLst>
                  <a:ext uri="{FF2B5EF4-FFF2-40B4-BE49-F238E27FC236}">
                    <a16:creationId xmlns:a16="http://schemas.microsoft.com/office/drawing/2014/main" id="{FE7950A5-428E-4F37-8E24-FF4180649D69}"/>
                  </a:ext>
                </a:extLst>
              </p:cNvPr>
              <p:cNvCxnSpPr/>
              <p:nvPr/>
            </p:nvCxnSpPr>
            <p:spPr bwMode="auto">
              <a:xfrm>
                <a:off x="1907704" y="3426153"/>
                <a:ext cx="576064" cy="362887"/>
              </a:xfrm>
              <a:prstGeom prst="line">
                <a:avLst/>
              </a:prstGeom>
              <a:ln w="19050">
                <a:solidFill>
                  <a:srgbClr val="C0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Прямая соединительная линия 41">
                <a:extLst>
                  <a:ext uri="{FF2B5EF4-FFF2-40B4-BE49-F238E27FC236}">
                    <a16:creationId xmlns:a16="http://schemas.microsoft.com/office/drawing/2014/main" id="{82BE5EF3-410B-4C05-96DA-654C1C1F122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1907704" y="3464518"/>
                <a:ext cx="603721" cy="286155"/>
              </a:xfrm>
              <a:prstGeom prst="line">
                <a:avLst/>
              </a:prstGeom>
              <a:ln w="19050">
                <a:solidFill>
                  <a:srgbClr val="C0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7FFDCD7E-340B-4074-8EEE-4699D8C6F9E7}"/>
              </a:ext>
            </a:extLst>
          </p:cNvPr>
          <p:cNvGrpSpPr/>
          <p:nvPr/>
        </p:nvGrpSpPr>
        <p:grpSpPr>
          <a:xfrm>
            <a:off x="4003710" y="3598521"/>
            <a:ext cx="4572000" cy="792399"/>
            <a:chOff x="3356935" y="3701320"/>
            <a:chExt cx="4572000" cy="792399"/>
          </a:xfrm>
        </p:grpSpPr>
        <p:graphicFrame>
          <p:nvGraphicFramePr>
            <p:cNvPr id="31" name="Объект 30">
              <a:extLst>
                <a:ext uri="{FF2B5EF4-FFF2-40B4-BE49-F238E27FC236}">
                  <a16:creationId xmlns:a16="http://schemas.microsoft.com/office/drawing/2014/main" id="{2D4C3673-0DFD-4DC8-9D1A-49D9EDCC0A4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63840854"/>
                </p:ext>
              </p:extLst>
            </p:nvPr>
          </p:nvGraphicFramePr>
          <p:xfrm>
            <a:off x="5171296" y="3741999"/>
            <a:ext cx="624840" cy="2743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520700" imgH="228600" progId="Equation.DSMT4">
                    <p:embed/>
                  </p:oleObj>
                </mc:Choice>
                <mc:Fallback>
                  <p:oleObj name="Equation" r:id="rId11" imgW="520700" imgH="228600" progId="Equation.DSMT4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71296" y="3741999"/>
                          <a:ext cx="624840" cy="27432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" name="Объект 31">
              <a:extLst>
                <a:ext uri="{FF2B5EF4-FFF2-40B4-BE49-F238E27FC236}">
                  <a16:creationId xmlns:a16="http://schemas.microsoft.com/office/drawing/2014/main" id="{DD60AF0B-6A80-4097-A0F0-5F0C8EF320F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05086731"/>
                </p:ext>
              </p:extLst>
            </p:nvPr>
          </p:nvGraphicFramePr>
          <p:xfrm>
            <a:off x="6024294" y="3741999"/>
            <a:ext cx="746436" cy="228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622030" imgH="190417" progId="Equation.DSMT4">
                    <p:embed/>
                  </p:oleObj>
                </mc:Choice>
                <mc:Fallback>
                  <p:oleObj name="Equation" r:id="rId13" imgW="622030" imgH="190417" progId="Equation.DSMT4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24294" y="3741999"/>
                          <a:ext cx="746436" cy="228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DF5517D2-D49D-491C-8B89-FD0D36DE3247}"/>
                </a:ext>
              </a:extLst>
            </p:cNvPr>
            <p:cNvSpPr txBox="1"/>
            <p:nvPr/>
          </p:nvSpPr>
          <p:spPr>
            <a:xfrm>
              <a:off x="3356935" y="3701320"/>
              <a:ext cx="457200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400" dirty="0">
                  <a:solidFill>
                    <a:schemeClr val="tx1"/>
                  </a:solidFill>
                  <a:effectLst/>
                  <a:latin typeface="+mn-lt"/>
                  <a:ea typeface="Calibri" panose="020F0502020204030204" pitchFamily="34" charset="0"/>
                </a:rPr>
                <a:t>При предположении               и</a:t>
              </a:r>
              <a:endParaRPr lang="ru-RU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CBFD1F32-03FE-4328-9591-58FAFA4AE992}"/>
                </a:ext>
              </a:extLst>
            </p:cNvPr>
            <p:cNvSpPr txBox="1"/>
            <p:nvPr/>
          </p:nvSpPr>
          <p:spPr>
            <a:xfrm>
              <a:off x="3356935" y="3970499"/>
              <a:ext cx="457200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400" dirty="0">
                  <a:solidFill>
                    <a:schemeClr val="tx1"/>
                  </a:solidFill>
                  <a:effectLst/>
                  <a:latin typeface="+mn-lt"/>
                  <a:ea typeface="Calibri" panose="020F0502020204030204" pitchFamily="34" charset="0"/>
                </a:rPr>
                <a:t>система уравнений Эйлера преобразуется в систему уравнений переноса </a:t>
              </a:r>
              <a:endParaRPr lang="ru-RU" dirty="0">
                <a:solidFill>
                  <a:schemeClr val="tx1"/>
                </a:solidFill>
                <a:latin typeface="+mn-lt"/>
              </a:endParaRPr>
            </a:p>
          </p:txBody>
        </p:sp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BFA676C3-4E3D-41EA-ACC8-BCA24EF6FBD9}"/>
              </a:ext>
            </a:extLst>
          </p:cNvPr>
          <p:cNvGrpSpPr/>
          <p:nvPr/>
        </p:nvGrpSpPr>
        <p:grpSpPr>
          <a:xfrm>
            <a:off x="421562" y="1615736"/>
            <a:ext cx="2497767" cy="2896347"/>
            <a:chOff x="421562" y="1615736"/>
            <a:chExt cx="2497767" cy="2896347"/>
          </a:xfrm>
        </p:grpSpPr>
        <p:grpSp>
          <p:nvGrpSpPr>
            <p:cNvPr id="53" name="Группа 52">
              <a:extLst>
                <a:ext uri="{FF2B5EF4-FFF2-40B4-BE49-F238E27FC236}">
                  <a16:creationId xmlns:a16="http://schemas.microsoft.com/office/drawing/2014/main" id="{1343B19B-5B11-4941-8BFB-D42BD1D4F947}"/>
                </a:ext>
              </a:extLst>
            </p:cNvPr>
            <p:cNvGrpSpPr/>
            <p:nvPr/>
          </p:nvGrpSpPr>
          <p:grpSpPr>
            <a:xfrm>
              <a:off x="421562" y="1615736"/>
              <a:ext cx="2497767" cy="2896347"/>
              <a:chOff x="421562" y="1615736"/>
              <a:chExt cx="2497767" cy="2896347"/>
            </a:xfrm>
          </p:grpSpPr>
          <p:sp>
            <p:nvSpPr>
              <p:cNvPr id="48" name="Овал 47">
                <a:extLst>
                  <a:ext uri="{FF2B5EF4-FFF2-40B4-BE49-F238E27FC236}">
                    <a16:creationId xmlns:a16="http://schemas.microsoft.com/office/drawing/2014/main" id="{76F550CC-6ED4-4601-87F6-12542CCE2B2C}"/>
                  </a:ext>
                </a:extLst>
              </p:cNvPr>
              <p:cNvSpPr/>
              <p:nvPr/>
            </p:nvSpPr>
            <p:spPr bwMode="auto">
              <a:xfrm>
                <a:off x="421562" y="3839869"/>
                <a:ext cx="2497767" cy="672214"/>
              </a:xfrm>
              <a:prstGeom prst="ellipse">
                <a:avLst/>
              </a:prstGeom>
              <a:noFill/>
              <a:ln w="1905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2" name="Полилиния: фигура 51">
                <a:extLst>
                  <a:ext uri="{FF2B5EF4-FFF2-40B4-BE49-F238E27FC236}">
                    <a16:creationId xmlns:a16="http://schemas.microsoft.com/office/drawing/2014/main" id="{4154CBF4-A654-4711-A19D-BD6DF9A244AD}"/>
                  </a:ext>
                </a:extLst>
              </p:cNvPr>
              <p:cNvSpPr/>
              <p:nvPr/>
            </p:nvSpPr>
            <p:spPr bwMode="auto">
              <a:xfrm>
                <a:off x="1589103" y="1615736"/>
                <a:ext cx="1162975" cy="2317072"/>
              </a:xfrm>
              <a:custGeom>
                <a:avLst/>
                <a:gdLst>
                  <a:gd name="connsiteX0" fmla="*/ 1162975 w 1162975"/>
                  <a:gd name="connsiteY0" fmla="*/ 2317072 h 2317072"/>
                  <a:gd name="connsiteX1" fmla="*/ 798990 w 1162975"/>
                  <a:gd name="connsiteY1" fmla="*/ 1225118 h 2317072"/>
                  <a:gd name="connsiteX2" fmla="*/ 44388 w 1162975"/>
                  <a:gd name="connsiteY2" fmla="*/ 71021 h 2317072"/>
                  <a:gd name="connsiteX3" fmla="*/ 44388 w 1162975"/>
                  <a:gd name="connsiteY3" fmla="*/ 71021 h 2317072"/>
                  <a:gd name="connsiteX4" fmla="*/ 44388 w 1162975"/>
                  <a:gd name="connsiteY4" fmla="*/ 71021 h 2317072"/>
                  <a:gd name="connsiteX5" fmla="*/ 0 w 1162975"/>
                  <a:gd name="connsiteY5" fmla="*/ 0 h 2317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2975" h="2317072">
                    <a:moveTo>
                      <a:pt x="1162975" y="2317072"/>
                    </a:moveTo>
                    <a:cubicBezTo>
                      <a:pt x="1074198" y="1958266"/>
                      <a:pt x="985421" y="1599460"/>
                      <a:pt x="798990" y="1225118"/>
                    </a:cubicBezTo>
                    <a:cubicBezTo>
                      <a:pt x="612559" y="850776"/>
                      <a:pt x="44388" y="71021"/>
                      <a:pt x="44388" y="71021"/>
                    </a:cubicBezTo>
                    <a:lnTo>
                      <a:pt x="44388" y="71021"/>
                    </a:lnTo>
                    <a:lnTo>
                      <a:pt x="44388" y="71021"/>
                    </a:lnTo>
                    <a:lnTo>
                      <a:pt x="0" y="0"/>
                    </a:lnTo>
                  </a:path>
                </a:pathLst>
              </a:custGeom>
              <a:noFill/>
              <a:ln w="1905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stealth" w="lg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D1487141-3AEC-41CB-96F0-A7BFBF757D02}"/>
                </a:ext>
              </a:extLst>
            </p:cNvPr>
            <p:cNvSpPr txBox="1"/>
            <p:nvPr/>
          </p:nvSpPr>
          <p:spPr>
            <a:xfrm>
              <a:off x="2214984" y="2440052"/>
              <a:ext cx="4459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b="1" dirty="0">
                  <a:solidFill>
                    <a:srgbClr val="C00000"/>
                  </a:solidFill>
                </a:rPr>
                <a:t>1</a:t>
              </a:r>
              <a:r>
                <a:rPr lang="en-US" sz="1600" b="1" dirty="0">
                  <a:solidFill>
                    <a:srgbClr val="C00000"/>
                  </a:solidFill>
                </a:rPr>
                <a:t>D</a:t>
              </a:r>
              <a:endParaRPr lang="ru-RU" sz="1600" b="1" dirty="0">
                <a:solidFill>
                  <a:srgbClr val="C00000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Text Box 2">
            <a:extLst>
              <a:ext uri="{FF2B5EF4-FFF2-40B4-BE49-F238E27FC236}">
                <a16:creationId xmlns:a16="http://schemas.microsoft.com/office/drawing/2014/main" id="{8F603EA2-7EF2-4809-A331-CA2DDD3289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3825" y="188913"/>
            <a:ext cx="223202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 altLang="ru-RU" sz="800" b="1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03FB64-AC35-4388-ADBB-A507D765D472}"/>
              </a:ext>
            </a:extLst>
          </p:cNvPr>
          <p:cNvSpPr txBox="1"/>
          <p:nvPr/>
        </p:nvSpPr>
        <p:spPr>
          <a:xfrm>
            <a:off x="2771800" y="188913"/>
            <a:ext cx="4536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1"/>
                </a:solidFill>
              </a:rPr>
              <a:t>Невязкое уравнение </a:t>
            </a:r>
            <a:r>
              <a:rPr lang="ru-RU" sz="2000" b="1" dirty="0" err="1">
                <a:solidFill>
                  <a:schemeClr val="tx1"/>
                </a:solidFill>
              </a:rPr>
              <a:t>Бюргерса</a:t>
            </a:r>
            <a:endParaRPr lang="ru-RU" sz="20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51243D8F-3484-40E7-BA0E-B99FFC05F6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1611343"/>
              </p:ext>
            </p:extLst>
          </p:nvPr>
        </p:nvGraphicFramePr>
        <p:xfrm>
          <a:off x="6084168" y="1640445"/>
          <a:ext cx="1581120" cy="72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054080" imgH="482400" progId="Equation.DSMT4">
                  <p:embed/>
                </p:oleObj>
              </mc:Choice>
              <mc:Fallback>
                <p:oleObj name="Equation" r:id="rId5" imgW="1054080" imgH="482400" progId="Equation.DSMT4">
                  <p:embed/>
                  <p:pic>
                    <p:nvPicPr>
                      <p:cNvPr id="6" name="Объект 5">
                        <a:extLst>
                          <a:ext uri="{FF2B5EF4-FFF2-40B4-BE49-F238E27FC236}">
                            <a16:creationId xmlns:a16="http://schemas.microsoft.com/office/drawing/2014/main" id="{51243D8F-3484-40E7-BA0E-B99FFC05F6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84168" y="1640445"/>
                        <a:ext cx="1581120" cy="72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FC2F05E-627F-4FAD-8447-875EA1B7E4B5}"/>
              </a:ext>
            </a:extLst>
          </p:cNvPr>
          <p:cNvSpPr txBox="1"/>
          <p:nvPr/>
        </p:nvSpPr>
        <p:spPr>
          <a:xfrm>
            <a:off x="1763688" y="764262"/>
            <a:ext cx="577959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                              Сопоставим решение</a:t>
            </a:r>
          </a:p>
          <a:p>
            <a:r>
              <a:rPr lang="ru-RU" dirty="0">
                <a:solidFill>
                  <a:schemeClr val="tx1"/>
                </a:solidFill>
              </a:rPr>
              <a:t>линейной              </a:t>
            </a:r>
            <a:r>
              <a:rPr lang="en-US" dirty="0">
                <a:solidFill>
                  <a:schemeClr val="tx1"/>
                </a:solidFill>
              </a:rPr>
              <a:t>          </a:t>
            </a:r>
            <a:r>
              <a:rPr lang="ru-RU" dirty="0">
                <a:solidFill>
                  <a:schemeClr val="tx1"/>
                </a:solidFill>
              </a:rPr>
              <a:t>        и                                          нелинейной </a:t>
            </a:r>
          </a:p>
          <a:p>
            <a:r>
              <a:rPr lang="ru-RU" dirty="0">
                <a:solidFill>
                  <a:schemeClr val="tx1"/>
                </a:solidFill>
              </a:rPr>
              <a:t>                                 начальной задачи</a:t>
            </a: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5D7DCE70-AA6F-4504-8BB0-D6679ACC73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0650204"/>
              </p:ext>
            </p:extLst>
          </p:nvPr>
        </p:nvGraphicFramePr>
        <p:xfrm>
          <a:off x="971600" y="1658548"/>
          <a:ext cx="2343060" cy="72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562040" imgH="482400" progId="Equation.DSMT4">
                  <p:embed/>
                </p:oleObj>
              </mc:Choice>
              <mc:Fallback>
                <p:oleObj name="Equation" r:id="rId7" imgW="156204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71600" y="1658548"/>
                        <a:ext cx="2343060" cy="72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9F29EE57-1BC7-41B4-BB7B-A31672D3BC6C}"/>
              </a:ext>
            </a:extLst>
          </p:cNvPr>
          <p:cNvGrpSpPr/>
          <p:nvPr/>
        </p:nvGrpSpPr>
        <p:grpSpPr>
          <a:xfrm>
            <a:off x="828176" y="2563048"/>
            <a:ext cx="2461123" cy="696616"/>
            <a:chOff x="828176" y="2563048"/>
            <a:chExt cx="2461123" cy="696616"/>
          </a:xfrm>
        </p:grpSpPr>
        <p:graphicFrame>
          <p:nvGraphicFramePr>
            <p:cNvPr id="9" name="Объект 8">
              <a:extLst>
                <a:ext uri="{FF2B5EF4-FFF2-40B4-BE49-F238E27FC236}">
                  <a16:creationId xmlns:a16="http://schemas.microsoft.com/office/drawing/2014/main" id="{906F4CAD-309D-45A1-90A7-C2AF42EA5F4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03711217"/>
                </p:ext>
              </p:extLst>
            </p:nvPr>
          </p:nvGraphicFramePr>
          <p:xfrm>
            <a:off x="1173137" y="2878964"/>
            <a:ext cx="1771200" cy="380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1180800" imgH="253800" progId="Equation.DSMT4">
                    <p:embed/>
                  </p:oleObj>
                </mc:Choice>
                <mc:Fallback>
                  <p:oleObj name="Equation" r:id="rId9" imgW="1180800" imgH="2538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1173137" y="2878964"/>
                          <a:ext cx="1771200" cy="380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EA6B8E5-4E26-4728-BF51-FE6CC128148F}"/>
                </a:ext>
              </a:extLst>
            </p:cNvPr>
            <p:cNvSpPr txBox="1"/>
            <p:nvPr/>
          </p:nvSpPr>
          <p:spPr>
            <a:xfrm>
              <a:off x="828176" y="2563048"/>
              <a:ext cx="24611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>
                  <a:solidFill>
                    <a:schemeClr val="tx1"/>
                  </a:solidFill>
                </a:rPr>
                <a:t>Решение </a:t>
              </a:r>
              <a:r>
                <a:rPr lang="ru-RU" dirty="0">
                  <a:solidFill>
                    <a:schemeClr val="tx1"/>
                  </a:solidFill>
                  <a:sym typeface="Symbol" panose="05050102010706020507" pitchFamily="18" charset="2"/>
                </a:rPr>
                <a:t> </a:t>
              </a:r>
              <a:r>
                <a:rPr lang="ru-RU" dirty="0">
                  <a:solidFill>
                    <a:schemeClr val="tx1"/>
                  </a:solidFill>
                </a:rPr>
                <a:t>бегущая волна</a:t>
              </a:r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58C04A67-6736-4E72-BB43-70A12A50DF12}"/>
              </a:ext>
            </a:extLst>
          </p:cNvPr>
          <p:cNvGrpSpPr/>
          <p:nvPr/>
        </p:nvGrpSpPr>
        <p:grpSpPr>
          <a:xfrm>
            <a:off x="5719856" y="2571187"/>
            <a:ext cx="1752300" cy="699326"/>
            <a:chOff x="5719856" y="2571187"/>
            <a:chExt cx="1752300" cy="69932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8690552-0D0B-429B-923E-F11B4DD52B8A}"/>
                </a:ext>
              </a:extLst>
            </p:cNvPr>
            <p:cNvSpPr txBox="1"/>
            <p:nvPr/>
          </p:nvSpPr>
          <p:spPr>
            <a:xfrm>
              <a:off x="6012160" y="2571187"/>
              <a:ext cx="11676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>
                  <a:solidFill>
                    <a:schemeClr val="tx1"/>
                  </a:solidFill>
                </a:rPr>
                <a:t>Аналогично</a:t>
              </a:r>
            </a:p>
          </p:txBody>
        </p:sp>
        <p:graphicFrame>
          <p:nvGraphicFramePr>
            <p:cNvPr id="12" name="Объект 11">
              <a:extLst>
                <a:ext uri="{FF2B5EF4-FFF2-40B4-BE49-F238E27FC236}">
                  <a16:creationId xmlns:a16="http://schemas.microsoft.com/office/drawing/2014/main" id="{DE1DA900-16FB-4026-818D-C155FEFF2B1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88312576"/>
                </p:ext>
              </p:extLst>
            </p:nvPr>
          </p:nvGraphicFramePr>
          <p:xfrm>
            <a:off x="5719856" y="2889813"/>
            <a:ext cx="1752300" cy="380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1168200" imgH="253800" progId="Equation.DSMT4">
                    <p:embed/>
                  </p:oleObj>
                </mc:Choice>
                <mc:Fallback>
                  <p:oleObj name="Equation" r:id="rId11" imgW="1168200" imgH="2538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5719856" y="2889813"/>
                          <a:ext cx="1752300" cy="380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0" name="Объект 19">
            <a:extLst>
              <a:ext uri="{FF2B5EF4-FFF2-40B4-BE49-F238E27FC236}">
                <a16:creationId xmlns:a16="http://schemas.microsoft.com/office/drawing/2014/main" id="{5A04A26B-C6C2-46FD-9976-C47F7EA3BE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1398901"/>
              </p:ext>
            </p:extLst>
          </p:nvPr>
        </p:nvGraphicFramePr>
        <p:xfrm>
          <a:off x="507181" y="3458843"/>
          <a:ext cx="2513013" cy="106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676160" imgH="711000" progId="Equation.DSMT4">
                  <p:embed/>
                </p:oleObj>
              </mc:Choice>
              <mc:Fallback>
                <p:oleObj name="Equation" r:id="rId13" imgW="1676160" imgH="711000" progId="Equation.DSMT4">
                  <p:embed/>
                  <p:pic>
                    <p:nvPicPr>
                      <p:cNvPr id="12" name="Объект 11">
                        <a:extLst>
                          <a:ext uri="{FF2B5EF4-FFF2-40B4-BE49-F238E27FC236}">
                            <a16:creationId xmlns:a16="http://schemas.microsoft.com/office/drawing/2014/main" id="{DE1DA900-16FB-4026-818D-C155FEFF2B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07181" y="3458843"/>
                        <a:ext cx="2513013" cy="1062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false_exact">
            <a:hlinkClick r:id="" action="ppaction://media"/>
            <a:extLst>
              <a:ext uri="{FF2B5EF4-FFF2-40B4-BE49-F238E27FC236}">
                <a16:creationId xmlns:a16="http://schemas.microsoft.com/office/drawing/2014/main" id="{8861427E-97B9-45A3-9912-D0DD4C89A7A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533828" y="3400424"/>
            <a:ext cx="3718019" cy="3319248"/>
          </a:xfrm>
          <a:prstGeom prst="rect">
            <a:avLst/>
          </a:prstGeom>
        </p:spPr>
      </p:pic>
      <p:graphicFrame>
        <p:nvGraphicFramePr>
          <p:cNvPr id="22" name="Объект 21">
            <a:extLst>
              <a:ext uri="{FF2B5EF4-FFF2-40B4-BE49-F238E27FC236}">
                <a16:creationId xmlns:a16="http://schemas.microsoft.com/office/drawing/2014/main" id="{887230DB-0887-40D3-8C2F-9AE546BC7B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5253445"/>
              </p:ext>
            </p:extLst>
          </p:nvPr>
        </p:nvGraphicFramePr>
        <p:xfrm>
          <a:off x="601663" y="4760913"/>
          <a:ext cx="249555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663560" imgH="431640" progId="Equation.DSMT4">
                  <p:embed/>
                </p:oleObj>
              </mc:Choice>
              <mc:Fallback>
                <p:oleObj name="Equation" r:id="rId16" imgW="16635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01663" y="4760913"/>
                        <a:ext cx="2495550" cy="64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Объект 22">
            <a:extLst>
              <a:ext uri="{FF2B5EF4-FFF2-40B4-BE49-F238E27FC236}">
                <a16:creationId xmlns:a16="http://schemas.microsoft.com/office/drawing/2014/main" id="{45C19D60-AB30-42B8-8AF2-4164172882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873146"/>
              </p:ext>
            </p:extLst>
          </p:nvPr>
        </p:nvGraphicFramePr>
        <p:xfrm>
          <a:off x="501650" y="5516563"/>
          <a:ext cx="29718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286000" imgH="253800" progId="Equation.DSMT4">
                  <p:embed/>
                </p:oleObj>
              </mc:Choice>
              <mc:Fallback>
                <p:oleObj name="Equation" r:id="rId18" imgW="22860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01650" y="5516563"/>
                        <a:ext cx="29718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1679B8B7-90F2-4E5C-A6AF-85AFCFCD9131}"/>
              </a:ext>
            </a:extLst>
          </p:cNvPr>
          <p:cNvSpPr txBox="1"/>
          <p:nvPr/>
        </p:nvSpPr>
        <p:spPr>
          <a:xfrm>
            <a:off x="601349" y="6046311"/>
            <a:ext cx="27437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tx1"/>
                </a:solidFill>
              </a:rPr>
              <a:t>Градиентная катастрофа</a:t>
            </a:r>
          </a:p>
        </p:txBody>
      </p:sp>
    </p:spTree>
    <p:extLst>
      <p:ext uri="{BB962C8B-B14F-4D97-AF65-F5344CB8AC3E}">
        <p14:creationId xmlns:p14="http://schemas.microsoft.com/office/powerpoint/2010/main" val="37971436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5" fill="hold" display="0">
                  <p:stCondLst>
                    <p:cond delay="indefinite"/>
                  </p:stCondLst>
                </p:cTn>
                <p:tgtEl>
                  <p:spTgt spid="21"/>
                </p:tgtEl>
              </p:cMediaNode>
            </p:vide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Text Box 2">
            <a:extLst>
              <a:ext uri="{FF2B5EF4-FFF2-40B4-BE49-F238E27FC236}">
                <a16:creationId xmlns:a16="http://schemas.microsoft.com/office/drawing/2014/main" id="{8F603EA2-7EF2-4809-A331-CA2DDD3289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3825" y="188913"/>
            <a:ext cx="223202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 altLang="ru-RU" sz="800" b="1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03FB64-AC35-4388-ADBB-A507D765D472}"/>
              </a:ext>
            </a:extLst>
          </p:cNvPr>
          <p:cNvSpPr txBox="1"/>
          <p:nvPr/>
        </p:nvSpPr>
        <p:spPr>
          <a:xfrm>
            <a:off x="2771800" y="188913"/>
            <a:ext cx="4536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1"/>
                </a:solidFill>
              </a:rPr>
              <a:t>Невязкое уравнение </a:t>
            </a:r>
            <a:r>
              <a:rPr lang="ru-RU" sz="2000" b="1" dirty="0" err="1">
                <a:solidFill>
                  <a:schemeClr val="tx1"/>
                </a:solidFill>
              </a:rPr>
              <a:t>Бюргерса</a:t>
            </a:r>
            <a:endParaRPr lang="ru-RU" sz="2000" b="1" dirty="0">
              <a:solidFill>
                <a:schemeClr val="tx1"/>
              </a:solidFill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A1EA23E9-3B41-411E-ACA6-0BDFBBD7227B}"/>
              </a:ext>
            </a:extLst>
          </p:cNvPr>
          <p:cNvGrpSpPr/>
          <p:nvPr/>
        </p:nvGrpSpPr>
        <p:grpSpPr>
          <a:xfrm>
            <a:off x="331400" y="911754"/>
            <a:ext cx="3349989" cy="329176"/>
            <a:chOff x="495053" y="911754"/>
            <a:chExt cx="3349989" cy="329176"/>
          </a:xfrm>
        </p:grpSpPr>
        <p:graphicFrame>
          <p:nvGraphicFramePr>
            <p:cNvPr id="6" name="Объект 5">
              <a:extLst>
                <a:ext uri="{FF2B5EF4-FFF2-40B4-BE49-F238E27FC236}">
                  <a16:creationId xmlns:a16="http://schemas.microsoft.com/office/drawing/2014/main" id="{51243D8F-3484-40E7-BA0E-B99FFC05F6F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59624926"/>
                </p:ext>
              </p:extLst>
            </p:nvPr>
          </p:nvGraphicFramePr>
          <p:xfrm>
            <a:off x="2845142" y="923680"/>
            <a:ext cx="999900" cy="317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799920" imgH="253800" progId="Equation.DSMT4">
                    <p:embed/>
                  </p:oleObj>
                </mc:Choice>
                <mc:Fallback>
                  <p:oleObj name="Equation" r:id="rId5" imgW="799920" imgH="253800" progId="Equation.DSMT4">
                    <p:embed/>
                    <p:pic>
                      <p:nvPicPr>
                        <p:cNvPr id="6" name="Объект 5">
                          <a:extLst>
                            <a:ext uri="{FF2B5EF4-FFF2-40B4-BE49-F238E27FC236}">
                              <a16:creationId xmlns:a16="http://schemas.microsoft.com/office/drawing/2014/main" id="{51243D8F-3484-40E7-BA0E-B99FFC05F6F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845142" y="923680"/>
                          <a:ext cx="999900" cy="3172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FC2F05E-627F-4FAD-8447-875EA1B7E4B5}"/>
                </a:ext>
              </a:extLst>
            </p:cNvPr>
            <p:cNvSpPr txBox="1"/>
            <p:nvPr/>
          </p:nvSpPr>
          <p:spPr>
            <a:xfrm>
              <a:off x="495053" y="911754"/>
              <a:ext cx="26287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>
                  <a:solidFill>
                    <a:schemeClr val="tx1"/>
                  </a:solidFill>
                </a:rPr>
                <a:t>Уравнение характеристики</a:t>
              </a:r>
              <a:r>
                <a:rPr lang="en-US" dirty="0">
                  <a:solidFill>
                    <a:schemeClr val="tx1"/>
                  </a:solidFill>
                </a:rPr>
                <a:t>  </a:t>
              </a:r>
              <a:endParaRPr lang="ru-RU" dirty="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5D7DCE70-AA6F-4504-8BB0-D6679ACC73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907791"/>
              </p:ext>
            </p:extLst>
          </p:nvPr>
        </p:nvGraphicFramePr>
        <p:xfrm>
          <a:off x="3779997" y="806194"/>
          <a:ext cx="952200" cy="49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61760" imgH="393480" progId="Equation.DSMT4">
                  <p:embed/>
                </p:oleObj>
              </mc:Choice>
              <mc:Fallback>
                <p:oleObj name="Equation" r:id="rId7" imgW="761760" imgH="393480" progId="Equation.DSMT4">
                  <p:embed/>
                  <p:pic>
                    <p:nvPicPr>
                      <p:cNvPr id="8" name="Объект 7">
                        <a:extLst>
                          <a:ext uri="{FF2B5EF4-FFF2-40B4-BE49-F238E27FC236}">
                            <a16:creationId xmlns:a16="http://schemas.microsoft.com/office/drawing/2014/main" id="{5D7DCE70-AA6F-4504-8BB0-D6679ACC73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779997" y="806194"/>
                        <a:ext cx="952200" cy="491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48CE095D-0F77-4EDB-A285-4FE0FB80EBE6}"/>
              </a:ext>
            </a:extLst>
          </p:cNvPr>
          <p:cNvGrpSpPr/>
          <p:nvPr/>
        </p:nvGrpSpPr>
        <p:grpSpPr>
          <a:xfrm>
            <a:off x="331400" y="1354507"/>
            <a:ext cx="7971338" cy="491850"/>
            <a:chOff x="501650" y="1294698"/>
            <a:chExt cx="7971338" cy="491850"/>
          </a:xfrm>
        </p:grpSpPr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id="{CFE921FF-A6CD-4358-9C74-454D043E1B03}"/>
                </a:ext>
              </a:extLst>
            </p:cNvPr>
            <p:cNvGrpSpPr/>
            <p:nvPr/>
          </p:nvGrpSpPr>
          <p:grpSpPr>
            <a:xfrm>
              <a:off x="501650" y="1395888"/>
              <a:ext cx="4945713" cy="328416"/>
              <a:chOff x="501650" y="1529759"/>
              <a:chExt cx="4945713" cy="328416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EA6B8E5-4E26-4728-BF51-FE6CC128148F}"/>
                  </a:ext>
                </a:extLst>
              </p:cNvPr>
              <p:cNvSpPr txBox="1"/>
              <p:nvPr/>
            </p:nvSpPr>
            <p:spPr>
              <a:xfrm>
                <a:off x="501650" y="1529759"/>
                <a:ext cx="494571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>
                    <a:solidFill>
                      <a:schemeClr val="tx1"/>
                    </a:solidFill>
                  </a:rPr>
                  <a:t>Производная функции  </a:t>
                </a:r>
                <a:r>
                  <a:rPr lang="en-US" dirty="0">
                    <a:solidFill>
                      <a:schemeClr val="tx1"/>
                    </a:solidFill>
                  </a:rPr>
                  <a:t>               </a:t>
                </a:r>
                <a:r>
                  <a:rPr lang="ru-RU" dirty="0">
                    <a:solidFill>
                      <a:schemeClr val="tx1"/>
                    </a:solidFill>
                  </a:rPr>
                  <a:t>вдоль характеристики </a:t>
                </a:r>
                <a:r>
                  <a:rPr lang="ru-RU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: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graphicFrame>
            <p:nvGraphicFramePr>
              <p:cNvPr id="4" name="Объект 3">
                <a:extLst>
                  <a:ext uri="{FF2B5EF4-FFF2-40B4-BE49-F238E27FC236}">
                    <a16:creationId xmlns:a16="http://schemas.microsoft.com/office/drawing/2014/main" id="{7F2D6BED-BCD5-415D-9ED4-1F885ABC313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61974166"/>
                  </p:ext>
                </p:extLst>
              </p:nvPr>
            </p:nvGraphicFramePr>
            <p:xfrm>
              <a:off x="2472079" y="1542262"/>
              <a:ext cx="746125" cy="3159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9" imgW="596880" imgH="253800" progId="Equation.DSMT4">
                      <p:embed/>
                    </p:oleObj>
                  </mc:Choice>
                  <mc:Fallback>
                    <p:oleObj name="Equation" r:id="rId9" imgW="596880" imgH="25380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0"/>
                          <a:stretch>
                            <a:fillRect/>
                          </a:stretch>
                        </p:blipFill>
                        <p:spPr>
                          <a:xfrm>
                            <a:off x="2472079" y="1542262"/>
                            <a:ext cx="746125" cy="315913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11" name="Объект 10">
              <a:extLst>
                <a:ext uri="{FF2B5EF4-FFF2-40B4-BE49-F238E27FC236}">
                  <a16:creationId xmlns:a16="http://schemas.microsoft.com/office/drawing/2014/main" id="{A0549244-1EE5-4D5C-85FA-A6EC22A219B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35642054"/>
                </p:ext>
              </p:extLst>
            </p:nvPr>
          </p:nvGraphicFramePr>
          <p:xfrm>
            <a:off x="5409388" y="1294698"/>
            <a:ext cx="3063600" cy="491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2450880" imgH="393480" progId="Equation.DSMT4">
                    <p:embed/>
                  </p:oleObj>
                </mc:Choice>
                <mc:Fallback>
                  <p:oleObj name="Equation" r:id="rId11" imgW="2450880" imgH="393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5409388" y="1294698"/>
                          <a:ext cx="3063600" cy="4918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8" name="Объект 17">
            <a:extLst>
              <a:ext uri="{FF2B5EF4-FFF2-40B4-BE49-F238E27FC236}">
                <a16:creationId xmlns:a16="http://schemas.microsoft.com/office/drawing/2014/main" id="{D7020797-41D9-422F-948B-3FAFD4B649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9401419"/>
              </p:ext>
            </p:extLst>
          </p:nvPr>
        </p:nvGraphicFramePr>
        <p:xfrm>
          <a:off x="438010" y="2030329"/>
          <a:ext cx="3285900" cy="31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628720" imgH="253800" progId="Equation.DSMT4">
                  <p:embed/>
                </p:oleObj>
              </mc:Choice>
              <mc:Fallback>
                <p:oleObj name="Equation" r:id="rId13" imgW="26287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38010" y="2030329"/>
                        <a:ext cx="3285900" cy="317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Объект 18">
            <a:extLst>
              <a:ext uri="{FF2B5EF4-FFF2-40B4-BE49-F238E27FC236}">
                <a16:creationId xmlns:a16="http://schemas.microsoft.com/office/drawing/2014/main" id="{646FBBEB-EA0D-4A1C-BF5D-4190AAA7FA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7517529"/>
              </p:ext>
            </p:extLst>
          </p:nvPr>
        </p:nvGraphicFramePr>
        <p:xfrm>
          <a:off x="4572004" y="1911399"/>
          <a:ext cx="184150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473120" imgH="393480" progId="Equation.DSMT4">
                  <p:embed/>
                </p:oleObj>
              </mc:Choice>
              <mc:Fallback>
                <p:oleObj name="Equation" r:id="rId15" imgW="14731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572004" y="1911399"/>
                        <a:ext cx="1841500" cy="492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24B0A8E6-D804-4A0D-96C8-2E2DCCBC8581}"/>
              </a:ext>
            </a:extLst>
          </p:cNvPr>
          <p:cNvCxnSpPr/>
          <p:nvPr/>
        </p:nvCxnSpPr>
        <p:spPr bwMode="auto">
          <a:xfrm>
            <a:off x="3943650" y="2164718"/>
            <a:ext cx="4761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30" name="Полилиния: фигура 29">
            <a:extLst>
              <a:ext uri="{FF2B5EF4-FFF2-40B4-BE49-F238E27FC236}">
                <a16:creationId xmlns:a16="http://schemas.microsoft.com/office/drawing/2014/main" id="{78E66E3B-8A0F-4E1F-A3B9-106EC1917653}"/>
              </a:ext>
            </a:extLst>
          </p:cNvPr>
          <p:cNvSpPr/>
          <p:nvPr/>
        </p:nvSpPr>
        <p:spPr bwMode="auto">
          <a:xfrm>
            <a:off x="4921955" y="962671"/>
            <a:ext cx="3697965" cy="1274754"/>
          </a:xfrm>
          <a:custGeom>
            <a:avLst/>
            <a:gdLst>
              <a:gd name="connsiteX0" fmla="*/ 0 w 3697965"/>
              <a:gd name="connsiteY0" fmla="*/ 89021 h 1274754"/>
              <a:gd name="connsiteX1" fmla="*/ 3284738 w 3697965"/>
              <a:gd name="connsiteY1" fmla="*/ 106776 h 1274754"/>
              <a:gd name="connsiteX2" fmla="*/ 3453414 w 3697965"/>
              <a:gd name="connsiteY2" fmla="*/ 1154341 h 1274754"/>
              <a:gd name="connsiteX3" fmla="*/ 1482571 w 3697965"/>
              <a:gd name="connsiteY3" fmla="*/ 1251996 h 1274754"/>
              <a:gd name="connsiteX4" fmla="*/ 1482571 w 3697965"/>
              <a:gd name="connsiteY4" fmla="*/ 1251996 h 1274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97965" h="1274754">
                <a:moveTo>
                  <a:pt x="0" y="89021"/>
                </a:moveTo>
                <a:cubicBezTo>
                  <a:pt x="1354584" y="9122"/>
                  <a:pt x="2709169" y="-70777"/>
                  <a:pt x="3284738" y="106776"/>
                </a:cubicBezTo>
                <a:cubicBezTo>
                  <a:pt x="3860307" y="284329"/>
                  <a:pt x="3753775" y="963471"/>
                  <a:pt x="3453414" y="1154341"/>
                </a:cubicBezTo>
                <a:cubicBezTo>
                  <a:pt x="3153053" y="1345211"/>
                  <a:pt x="1482571" y="1251996"/>
                  <a:pt x="1482571" y="1251996"/>
                </a:cubicBezTo>
                <a:lnTo>
                  <a:pt x="1482571" y="1251996"/>
                </a:lnTo>
              </a:path>
            </a:pathLst>
          </a:custGeom>
          <a:noFill/>
          <a:ln w="15875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965E409A-1AA1-4E60-B4B0-B3FEA5A9044C}"/>
              </a:ext>
            </a:extLst>
          </p:cNvPr>
          <p:cNvGrpSpPr/>
          <p:nvPr/>
        </p:nvGrpSpPr>
        <p:grpSpPr>
          <a:xfrm>
            <a:off x="331400" y="2630148"/>
            <a:ext cx="4402762" cy="333245"/>
            <a:chOff x="495053" y="2630148"/>
            <a:chExt cx="4402762" cy="333245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7773653-14F2-418A-8E8D-790E95B7D016}"/>
                </a:ext>
              </a:extLst>
            </p:cNvPr>
            <p:cNvSpPr txBox="1"/>
            <p:nvPr/>
          </p:nvSpPr>
          <p:spPr>
            <a:xfrm>
              <a:off x="495053" y="2630148"/>
              <a:ext cx="31450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>
                  <a:solidFill>
                    <a:schemeClr val="tx1"/>
                  </a:solidFill>
                </a:rPr>
                <a:t>Характеристики </a:t>
              </a:r>
              <a:r>
                <a:rPr lang="ru-RU" dirty="0">
                  <a:solidFill>
                    <a:schemeClr val="tx1"/>
                  </a:solidFill>
                  <a:sym typeface="Symbol" panose="05050102010706020507" pitchFamily="18" charset="2"/>
                </a:rPr>
                <a:t> прямые линии:</a:t>
              </a:r>
              <a:r>
                <a:rPr lang="en-US" dirty="0">
                  <a:solidFill>
                    <a:schemeClr val="tx1"/>
                  </a:solidFill>
                </a:rPr>
                <a:t>  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graphicFrame>
          <p:nvGraphicFramePr>
            <p:cNvPr id="31" name="Объект 30">
              <a:extLst>
                <a:ext uri="{FF2B5EF4-FFF2-40B4-BE49-F238E27FC236}">
                  <a16:creationId xmlns:a16="http://schemas.microsoft.com/office/drawing/2014/main" id="{8DC22A68-FA28-47C7-8D00-0EF7365FDD9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21360187"/>
                </p:ext>
              </p:extLst>
            </p:nvPr>
          </p:nvGraphicFramePr>
          <p:xfrm>
            <a:off x="3485265" y="2646143"/>
            <a:ext cx="1412550" cy="317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1130040" imgH="253800" progId="Equation.DSMT4">
                    <p:embed/>
                  </p:oleObj>
                </mc:Choice>
                <mc:Fallback>
                  <p:oleObj name="Equation" r:id="rId17" imgW="1130040" imgH="2538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3485265" y="2646143"/>
                          <a:ext cx="1412550" cy="3172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38" name="charac">
            <a:hlinkClick r:id="" action="ppaction://media"/>
            <a:extLst>
              <a:ext uri="{FF2B5EF4-FFF2-40B4-BE49-F238E27FC236}">
                <a16:creationId xmlns:a16="http://schemas.microsoft.com/office/drawing/2014/main" id="{515F7504-A723-4C51-8F71-16AF89587FA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282804" y="3180544"/>
            <a:ext cx="3818087" cy="3395951"/>
          </a:xfrm>
          <a:prstGeom prst="rect">
            <a:avLst/>
          </a:prstGeom>
        </p:spPr>
      </p:pic>
      <p:graphicFrame>
        <p:nvGraphicFramePr>
          <p:cNvPr id="39" name="Объект 38">
            <a:extLst>
              <a:ext uri="{FF2B5EF4-FFF2-40B4-BE49-F238E27FC236}">
                <a16:creationId xmlns:a16="http://schemas.microsoft.com/office/drawing/2014/main" id="{82B99EE9-D2F2-4B08-BEBB-2D773DA1B9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2868495"/>
              </p:ext>
            </p:extLst>
          </p:nvPr>
        </p:nvGraphicFramePr>
        <p:xfrm>
          <a:off x="4567073" y="3026227"/>
          <a:ext cx="3889350" cy="55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3111480" imgH="444240" progId="Equation.DSMT4">
                  <p:embed/>
                </p:oleObj>
              </mc:Choice>
              <mc:Fallback>
                <p:oleObj name="Equation" r:id="rId20" imgW="311148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4567073" y="3026227"/>
                        <a:ext cx="3889350" cy="55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Объект 39">
            <a:extLst>
              <a:ext uri="{FF2B5EF4-FFF2-40B4-BE49-F238E27FC236}">
                <a16:creationId xmlns:a16="http://schemas.microsoft.com/office/drawing/2014/main" id="{A69BB9C8-9E1E-456A-B760-A84D481E75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1684697"/>
              </p:ext>
            </p:extLst>
          </p:nvPr>
        </p:nvGraphicFramePr>
        <p:xfrm>
          <a:off x="4566095" y="3756322"/>
          <a:ext cx="4023360" cy="795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3657600" imgH="723600" progId="Equation.DSMT4">
                  <p:embed/>
                </p:oleObj>
              </mc:Choice>
              <mc:Fallback>
                <p:oleObj name="Equation" r:id="rId22" imgW="3657600" imgH="723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4566095" y="3756322"/>
                        <a:ext cx="4023360" cy="7959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Объект 41">
            <a:extLst>
              <a:ext uri="{FF2B5EF4-FFF2-40B4-BE49-F238E27FC236}">
                <a16:creationId xmlns:a16="http://schemas.microsoft.com/office/drawing/2014/main" id="{9BBF1B00-2C86-40AF-8ECB-57BE3BC4A0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2477629"/>
              </p:ext>
            </p:extLst>
          </p:nvPr>
        </p:nvGraphicFramePr>
        <p:xfrm>
          <a:off x="5380843" y="5869334"/>
          <a:ext cx="3222625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2577960" imgH="482400" progId="Equation.DSMT4">
                  <p:embed/>
                </p:oleObj>
              </mc:Choice>
              <mc:Fallback>
                <p:oleObj name="Equation" r:id="rId24" imgW="257796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5380843" y="5869334"/>
                        <a:ext cx="3222625" cy="603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4" name="Прямая со стрелкой 43">
            <a:extLst>
              <a:ext uri="{FF2B5EF4-FFF2-40B4-BE49-F238E27FC236}">
                <a16:creationId xmlns:a16="http://schemas.microsoft.com/office/drawing/2014/main" id="{16D2D288-015F-40FF-93B8-B6A4F3015178}"/>
              </a:ext>
            </a:extLst>
          </p:cNvPr>
          <p:cNvCxnSpPr/>
          <p:nvPr/>
        </p:nvCxnSpPr>
        <p:spPr bwMode="auto">
          <a:xfrm flipH="1">
            <a:off x="4256097" y="6170959"/>
            <a:ext cx="921137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82EE2534-7DC7-CAD5-23CE-ADD1D6D0DD07}"/>
              </a:ext>
            </a:extLst>
          </p:cNvPr>
          <p:cNvGrpSpPr/>
          <p:nvPr/>
        </p:nvGrpSpPr>
        <p:grpSpPr>
          <a:xfrm>
            <a:off x="5036094" y="4684977"/>
            <a:ext cx="3370836" cy="1120016"/>
            <a:chOff x="5036094" y="4684977"/>
            <a:chExt cx="3370836" cy="1120016"/>
          </a:xfrm>
        </p:grpSpPr>
        <p:graphicFrame>
          <p:nvGraphicFramePr>
            <p:cNvPr id="41" name="Объект 40">
              <a:extLst>
                <a:ext uri="{FF2B5EF4-FFF2-40B4-BE49-F238E27FC236}">
                  <a16:creationId xmlns:a16="http://schemas.microsoft.com/office/drawing/2014/main" id="{72B8F94E-CF92-4591-B9FC-49387AAADEC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95590309"/>
                </p:ext>
              </p:extLst>
            </p:nvPr>
          </p:nvGraphicFramePr>
          <p:xfrm>
            <a:off x="5861048" y="5201993"/>
            <a:ext cx="1301400" cy="603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6" imgW="1041120" imgH="482400" progId="Equation.DSMT4">
                    <p:embed/>
                  </p:oleObj>
                </mc:Choice>
                <mc:Fallback>
                  <p:oleObj name="Equation" r:id="rId26" imgW="1041120" imgH="482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7"/>
                        <a:stretch>
                          <a:fillRect/>
                        </a:stretch>
                      </p:blipFill>
                      <p:spPr>
                        <a:xfrm>
                          <a:off x="5861048" y="5201993"/>
                          <a:ext cx="1301400" cy="603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Объект 4">
              <a:extLst>
                <a:ext uri="{FF2B5EF4-FFF2-40B4-BE49-F238E27FC236}">
                  <a16:creationId xmlns:a16="http://schemas.microsoft.com/office/drawing/2014/main" id="{0DFE80BE-D7CE-FC8F-D0AA-07062161590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76070523"/>
                </p:ext>
              </p:extLst>
            </p:nvPr>
          </p:nvGraphicFramePr>
          <p:xfrm>
            <a:off x="5036094" y="4684977"/>
            <a:ext cx="3370836" cy="4848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8" imgW="3708360" imgH="533160" progId="Equation.DSMT4">
                    <p:embed/>
                  </p:oleObj>
                </mc:Choice>
                <mc:Fallback>
                  <p:oleObj name="Equation" r:id="rId28" imgW="3708360" imgH="5331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9"/>
                        <a:stretch>
                          <a:fillRect/>
                        </a:stretch>
                      </p:blipFill>
                      <p:spPr>
                        <a:xfrm>
                          <a:off x="5036094" y="4684977"/>
                          <a:ext cx="3370836" cy="48484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015527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54" repeatCount="indefinite" fill="hold" display="0">
                  <p:stCondLst>
                    <p:cond delay="indefinite"/>
                  </p:stCondLst>
                </p:cTn>
                <p:tgtEl>
                  <p:spTgt spid="38"/>
                </p:tgtEl>
              </p:cMediaNode>
            </p:video>
          </p:childTnLst>
        </p:cTn>
      </p:par>
    </p:tnLst>
    <p:bldLst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Text Box 2">
            <a:extLst>
              <a:ext uri="{FF2B5EF4-FFF2-40B4-BE49-F238E27FC236}">
                <a16:creationId xmlns:a16="http://schemas.microsoft.com/office/drawing/2014/main" id="{8F603EA2-7EF2-4809-A331-CA2DDD3289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3825" y="188913"/>
            <a:ext cx="223202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 altLang="ru-RU" sz="800" b="1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03FB64-AC35-4388-ADBB-A507D765D472}"/>
              </a:ext>
            </a:extLst>
          </p:cNvPr>
          <p:cNvSpPr txBox="1"/>
          <p:nvPr/>
        </p:nvSpPr>
        <p:spPr>
          <a:xfrm>
            <a:off x="2771800" y="188913"/>
            <a:ext cx="4536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1"/>
                </a:solidFill>
              </a:rPr>
              <a:t>Невязкое уравнение </a:t>
            </a:r>
            <a:r>
              <a:rPr lang="ru-RU" sz="2000" b="1" dirty="0" err="1">
                <a:solidFill>
                  <a:schemeClr val="tx1"/>
                </a:solidFill>
              </a:rPr>
              <a:t>Бюргерса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C2F05E-627F-4FAD-8447-875EA1B7E4B5}"/>
              </a:ext>
            </a:extLst>
          </p:cNvPr>
          <p:cNvSpPr txBox="1"/>
          <p:nvPr/>
        </p:nvSpPr>
        <p:spPr>
          <a:xfrm>
            <a:off x="508964" y="3575461"/>
            <a:ext cx="23327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Соотношение на разрыве</a:t>
            </a: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5D7DCE70-AA6F-4504-8BB0-D6679ACC73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2319915"/>
              </p:ext>
            </p:extLst>
          </p:nvPr>
        </p:nvGraphicFramePr>
        <p:xfrm>
          <a:off x="3263141" y="3457099"/>
          <a:ext cx="2975544" cy="5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705040" imgH="495000" progId="Equation.DSMT4">
                  <p:embed/>
                </p:oleObj>
              </mc:Choice>
              <mc:Fallback>
                <p:oleObj name="Equation" r:id="rId5" imgW="2705040" imgH="495000" progId="Equation.DSMT4">
                  <p:embed/>
                  <p:pic>
                    <p:nvPicPr>
                      <p:cNvPr id="8" name="Объект 7">
                        <a:extLst>
                          <a:ext uri="{FF2B5EF4-FFF2-40B4-BE49-F238E27FC236}">
                            <a16:creationId xmlns:a16="http://schemas.microsoft.com/office/drawing/2014/main" id="{5D7DCE70-AA6F-4504-8BB0-D6679ACC73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63141" y="3457099"/>
                        <a:ext cx="2975544" cy="5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2EA6B8E5-4E26-4728-BF51-FE6CC128148F}"/>
              </a:ext>
            </a:extLst>
          </p:cNvPr>
          <p:cNvSpPr txBox="1"/>
          <p:nvPr/>
        </p:nvSpPr>
        <p:spPr>
          <a:xfrm>
            <a:off x="508964" y="960605"/>
            <a:ext cx="16139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Решение задачи</a:t>
            </a:r>
            <a:r>
              <a:rPr lang="ru-RU" dirty="0">
                <a:solidFill>
                  <a:schemeClr val="tx1"/>
                </a:solidFill>
                <a:sym typeface="Symbol" panose="05050102010706020507" pitchFamily="18" charset="2"/>
              </a:rPr>
              <a:t>: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A0549244-1EE5-4D5C-85FA-A6EC22A219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3595872"/>
              </p:ext>
            </p:extLst>
          </p:nvPr>
        </p:nvGraphicFramePr>
        <p:xfrm>
          <a:off x="1158169" y="3924948"/>
          <a:ext cx="968375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74360" imgH="253800" progId="Equation.DSMT4">
                  <p:embed/>
                </p:oleObj>
              </mc:Choice>
              <mc:Fallback>
                <p:oleObj name="Equation" r:id="rId7" imgW="774360" imgH="253800" progId="Equation.DSMT4">
                  <p:embed/>
                  <p:pic>
                    <p:nvPicPr>
                      <p:cNvPr id="11" name="Объект 10">
                        <a:extLst>
                          <a:ext uri="{FF2B5EF4-FFF2-40B4-BE49-F238E27FC236}">
                            <a16:creationId xmlns:a16="http://schemas.microsoft.com/office/drawing/2014/main" id="{A0549244-1EE5-4D5C-85FA-A6EC22A219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58169" y="3924948"/>
                        <a:ext cx="968375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218716D5-5D99-4BAD-BCAE-BAFC58180CF5}"/>
              </a:ext>
            </a:extLst>
          </p:cNvPr>
          <p:cNvGrpSpPr/>
          <p:nvPr/>
        </p:nvGrpSpPr>
        <p:grpSpPr>
          <a:xfrm>
            <a:off x="63235" y="4412344"/>
            <a:ext cx="2737190" cy="2082138"/>
            <a:chOff x="-29757" y="3876812"/>
            <a:chExt cx="2737190" cy="2082138"/>
          </a:xfrm>
        </p:grpSpPr>
        <p:sp>
          <p:nvSpPr>
            <p:cNvPr id="15" name="Дуга 14">
              <a:extLst>
                <a:ext uri="{FF2B5EF4-FFF2-40B4-BE49-F238E27FC236}">
                  <a16:creationId xmlns:a16="http://schemas.microsoft.com/office/drawing/2014/main" id="{19B60B2F-873D-47D2-8175-E00126FFB698}"/>
                </a:ext>
              </a:extLst>
            </p:cNvPr>
            <p:cNvSpPr/>
            <p:nvPr/>
          </p:nvSpPr>
          <p:spPr bwMode="auto">
            <a:xfrm rot="3867581">
              <a:off x="376348" y="3698873"/>
              <a:ext cx="1122425" cy="1934635"/>
            </a:xfrm>
            <a:prstGeom prst="arc">
              <a:avLst>
                <a:gd name="adj1" fmla="val 16871225"/>
                <a:gd name="adj2" fmla="val 0"/>
              </a:avLst>
            </a:prstGeom>
            <a:noFill/>
            <a:ln w="222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28" name="Группа 27">
              <a:extLst>
                <a:ext uri="{FF2B5EF4-FFF2-40B4-BE49-F238E27FC236}">
                  <a16:creationId xmlns:a16="http://schemas.microsoft.com/office/drawing/2014/main" id="{243DFB9F-8C0E-445E-943C-7B0BC025BD42}"/>
                </a:ext>
              </a:extLst>
            </p:cNvPr>
            <p:cNvGrpSpPr/>
            <p:nvPr/>
          </p:nvGrpSpPr>
          <p:grpSpPr>
            <a:xfrm>
              <a:off x="306733" y="3876812"/>
              <a:ext cx="2400700" cy="2082138"/>
              <a:chOff x="306733" y="3876812"/>
              <a:chExt cx="2400700" cy="2082138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7773653-14F2-418A-8E8D-790E95B7D016}"/>
                  </a:ext>
                </a:extLst>
              </p:cNvPr>
              <p:cNvSpPr txBox="1"/>
              <p:nvPr/>
            </p:nvSpPr>
            <p:spPr>
              <a:xfrm>
                <a:off x="306733" y="3876812"/>
                <a:ext cx="2487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endParaRPr lang="ru-RU" i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9" name="Прямая со стрелкой 8">
                <a:extLst>
                  <a:ext uri="{FF2B5EF4-FFF2-40B4-BE49-F238E27FC236}">
                    <a16:creationId xmlns:a16="http://schemas.microsoft.com/office/drawing/2014/main" id="{2140DCA4-E0BC-4A61-A81F-D2F4D6BF9DE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539552" y="4077072"/>
                <a:ext cx="0" cy="1584176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  <p:cxnSp>
            <p:nvCxnSpPr>
              <p:cNvPr id="14" name="Прямая со стрелкой 13">
                <a:extLst>
                  <a:ext uri="{FF2B5EF4-FFF2-40B4-BE49-F238E27FC236}">
                    <a16:creationId xmlns:a16="http://schemas.microsoft.com/office/drawing/2014/main" id="{B3DE48EB-CEBE-4EEF-B1FF-8B07C141F39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539552" y="5661248"/>
                <a:ext cx="2016224" cy="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  <p:cxnSp>
            <p:nvCxnSpPr>
              <p:cNvPr id="20" name="Прямая соединительная линия 19">
                <a:extLst>
                  <a:ext uri="{FF2B5EF4-FFF2-40B4-BE49-F238E27FC236}">
                    <a16:creationId xmlns:a16="http://schemas.microsoft.com/office/drawing/2014/main" id="{C3389BE9-8C61-4D91-8B4E-D9F8925EF8F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39144" y="4869160"/>
                <a:ext cx="1256592" cy="0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4" name="Овал 23">
                <a:extLst>
                  <a:ext uri="{FF2B5EF4-FFF2-40B4-BE49-F238E27FC236}">
                    <a16:creationId xmlns:a16="http://schemas.microsoft.com/office/drawing/2014/main" id="{7636C4FE-333A-4981-B1F1-F08CCD43ED4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79847" y="4816450"/>
                <a:ext cx="86924" cy="79919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7" name="Овал 36">
                <a:extLst>
                  <a:ext uri="{FF2B5EF4-FFF2-40B4-BE49-F238E27FC236}">
                    <a16:creationId xmlns:a16="http://schemas.microsoft.com/office/drawing/2014/main" id="{F0556753-D387-4FAB-B237-44D50B4A0E2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168109" y="4830577"/>
                <a:ext cx="86924" cy="79919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CD53A86-13BD-4B6C-AB52-DB986F4CAA52}"/>
                  </a:ext>
                </a:extLst>
              </p:cNvPr>
              <p:cNvSpPr txBox="1"/>
              <p:nvPr/>
            </p:nvSpPr>
            <p:spPr>
              <a:xfrm>
                <a:off x="2420175" y="5589618"/>
                <a:ext cx="2872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endParaRPr lang="ru-RU" i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5FAE530-3B7F-41C6-A01E-FF260654FBEB}"/>
                  </a:ext>
                </a:extLst>
              </p:cNvPr>
              <p:cNvSpPr txBox="1"/>
              <p:nvPr/>
            </p:nvSpPr>
            <p:spPr>
              <a:xfrm>
                <a:off x="716982" y="4849181"/>
                <a:ext cx="3257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ru-RU" i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28FD4F7-1751-42C7-BDDB-5F9A655AFFEA}"/>
                  </a:ext>
                </a:extLst>
              </p:cNvPr>
              <p:cNvSpPr txBox="1"/>
              <p:nvPr/>
            </p:nvSpPr>
            <p:spPr>
              <a:xfrm>
                <a:off x="2048706" y="4896369"/>
                <a:ext cx="3257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endParaRPr lang="ru-RU" i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BF54838-1324-4CD1-9600-5A09618A4AAE}"/>
                  </a:ext>
                </a:extLst>
              </p:cNvPr>
              <p:cNvSpPr txBox="1"/>
              <p:nvPr/>
            </p:nvSpPr>
            <p:spPr>
              <a:xfrm>
                <a:off x="1472332" y="4101973"/>
                <a:ext cx="10368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= </a:t>
                </a:r>
                <a:r>
                  <a:rPr lang="en-US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</a:t>
                </a:r>
                <a:r>
                  <a:rPr lang="en-US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18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18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i="1" dirty="0">
                  <a:solidFill>
                    <a:schemeClr val="tx1"/>
                  </a:solidFill>
                </a:endParaRPr>
              </a:p>
            </p:txBody>
          </p:sp>
        </p:grpSp>
      </p:grpSp>
      <p:graphicFrame>
        <p:nvGraphicFramePr>
          <p:cNvPr id="25" name="Объект 24">
            <a:extLst>
              <a:ext uri="{FF2B5EF4-FFF2-40B4-BE49-F238E27FC236}">
                <a16:creationId xmlns:a16="http://schemas.microsoft.com/office/drawing/2014/main" id="{286C49BE-EB96-467E-9120-292C6FD1BE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7523383"/>
              </p:ext>
            </p:extLst>
          </p:nvPr>
        </p:nvGraphicFramePr>
        <p:xfrm>
          <a:off x="570773" y="1404587"/>
          <a:ext cx="2317500" cy="12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854000" imgH="965160" progId="Equation.DSMT4">
                  <p:embed/>
                </p:oleObj>
              </mc:Choice>
              <mc:Fallback>
                <p:oleObj name="Equation" r:id="rId9" imgW="1854000" imgH="965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70773" y="1404587"/>
                        <a:ext cx="2317500" cy="120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" name="true_exact">
            <a:hlinkClick r:id="" action="ppaction://media"/>
            <a:extLst>
              <a:ext uri="{FF2B5EF4-FFF2-40B4-BE49-F238E27FC236}">
                <a16:creationId xmlns:a16="http://schemas.microsoft.com/office/drawing/2014/main" id="{7C9C4903-87F5-496B-86C4-649C587C56C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359801" y="688104"/>
            <a:ext cx="2802647" cy="2492781"/>
          </a:xfrm>
          <a:prstGeom prst="rect">
            <a:avLst/>
          </a:prstGeom>
        </p:spPr>
      </p:pic>
      <p:graphicFrame>
        <p:nvGraphicFramePr>
          <p:cNvPr id="34" name="Объект 33">
            <a:extLst>
              <a:ext uri="{FF2B5EF4-FFF2-40B4-BE49-F238E27FC236}">
                <a16:creationId xmlns:a16="http://schemas.microsoft.com/office/drawing/2014/main" id="{19C1B1CE-56E4-408E-8F74-260B85399D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6721148"/>
              </p:ext>
            </p:extLst>
          </p:nvPr>
        </p:nvGraphicFramePr>
        <p:xfrm>
          <a:off x="3238499" y="3944799"/>
          <a:ext cx="5475287" cy="106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4978080" imgH="965160" progId="Equation.DSMT4">
                  <p:embed/>
                </p:oleObj>
              </mc:Choice>
              <mc:Fallback>
                <p:oleObj name="Equation" r:id="rId12" imgW="4978080" imgH="965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238499" y="3944799"/>
                        <a:ext cx="5475287" cy="1062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Объект 34">
            <a:extLst>
              <a:ext uri="{FF2B5EF4-FFF2-40B4-BE49-F238E27FC236}">
                <a16:creationId xmlns:a16="http://schemas.microsoft.com/office/drawing/2014/main" id="{53EA6123-1471-4771-906F-20B4F5BB5A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4615190"/>
              </p:ext>
            </p:extLst>
          </p:nvPr>
        </p:nvGraphicFramePr>
        <p:xfrm>
          <a:off x="2890838" y="5059363"/>
          <a:ext cx="596582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5422680" imgH="520560" progId="Equation.DSMT4">
                  <p:embed/>
                </p:oleObj>
              </mc:Choice>
              <mc:Fallback>
                <p:oleObj name="Equation" r:id="rId14" imgW="5422680" imgH="520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890838" y="5059363"/>
                        <a:ext cx="5965825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13798961-09C0-4000-89E0-1A8A1115DE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6923216"/>
              </p:ext>
            </p:extLst>
          </p:nvPr>
        </p:nvGraphicFramePr>
        <p:xfrm>
          <a:off x="2968516" y="5703013"/>
          <a:ext cx="2133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133360" imgH="457200" progId="Equation.DSMT4">
                  <p:embed/>
                </p:oleObj>
              </mc:Choice>
              <mc:Fallback>
                <p:oleObj name="Equation" r:id="rId16" imgW="213336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968516" y="5703013"/>
                        <a:ext cx="21336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2E4394F3-D4D0-4EE2-B207-AA3D1AB631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9123895"/>
              </p:ext>
            </p:extLst>
          </p:nvPr>
        </p:nvGraphicFramePr>
        <p:xfrm>
          <a:off x="5648176" y="5657293"/>
          <a:ext cx="2423088" cy="548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019240" imgH="457200" progId="Equation.DSMT4">
                  <p:embed/>
                </p:oleObj>
              </mc:Choice>
              <mc:Fallback>
                <p:oleObj name="Equation" r:id="rId18" imgW="201924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648176" y="5657293"/>
                        <a:ext cx="2423088" cy="548640"/>
                      </a:xfrm>
                      <a:prstGeom prst="rect">
                        <a:avLst/>
                      </a:prstGeom>
                      <a:ln w="12700">
                        <a:solidFill>
                          <a:srgbClr val="C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1379BEF2-BFB2-4C14-AC97-F325E73AC0A2}"/>
              </a:ext>
            </a:extLst>
          </p:cNvPr>
          <p:cNvSpPr txBox="1"/>
          <p:nvPr/>
        </p:nvSpPr>
        <p:spPr>
          <a:xfrm>
            <a:off x="5605077" y="6341838"/>
            <a:ext cx="25665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>
                <a:solidFill>
                  <a:schemeClr val="tx1"/>
                </a:solidFill>
              </a:rPr>
              <a:t>Условие </a:t>
            </a:r>
            <a:r>
              <a:rPr lang="ru-RU" b="1" i="1" dirty="0" err="1">
                <a:solidFill>
                  <a:schemeClr val="tx1"/>
                </a:solidFill>
              </a:rPr>
              <a:t>Ренкина-Гюгонио</a:t>
            </a:r>
            <a:endParaRPr lang="ru-RU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6742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4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6" fill="hold" display="0">
                  <p:stCondLst>
                    <p:cond delay="indefinite"/>
                  </p:stCondLst>
                </p:cTn>
                <p:tgtEl>
                  <p:spTgt spid="27"/>
                </p:tgtEl>
              </p:cMediaNode>
            </p:video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1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7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Text Box 2">
            <a:extLst>
              <a:ext uri="{FF2B5EF4-FFF2-40B4-BE49-F238E27FC236}">
                <a16:creationId xmlns:a16="http://schemas.microsoft.com/office/drawing/2014/main" id="{8F603EA2-7EF2-4809-A331-CA2DDD3289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3825" y="188913"/>
            <a:ext cx="223202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 altLang="ru-RU" sz="800" b="1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03FB64-AC35-4388-ADBB-A507D765D472}"/>
              </a:ext>
            </a:extLst>
          </p:cNvPr>
          <p:cNvSpPr txBox="1"/>
          <p:nvPr/>
        </p:nvSpPr>
        <p:spPr>
          <a:xfrm>
            <a:off x="2771800" y="188913"/>
            <a:ext cx="4536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1"/>
                </a:solidFill>
              </a:rPr>
              <a:t>Невязкое уравнение </a:t>
            </a:r>
            <a:r>
              <a:rPr lang="ru-RU" sz="2000" b="1" dirty="0" err="1">
                <a:solidFill>
                  <a:schemeClr val="tx1"/>
                </a:solidFill>
              </a:rPr>
              <a:t>Бюргерса</a:t>
            </a:r>
            <a:endParaRPr lang="ru-RU" sz="20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16B25A3-6CAE-DD72-4FAA-F859B9872867}"/>
                  </a:ext>
                </a:extLst>
              </p:cNvPr>
              <p:cNvSpPr txBox="1"/>
              <p:nvPr/>
            </p:nvSpPr>
            <p:spPr>
              <a:xfrm>
                <a:off x="611560" y="684190"/>
                <a:ext cx="3713044" cy="6415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ru-RU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ru-RU" sz="16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ru-RU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sSub>
                      <m:sSubPr>
                        <m:ctrlPr>
                          <a:rPr lang="ru-RU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ru-RU" sz="16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1600" dirty="0"/>
                  <a:t>      </a:t>
                </a:r>
                <a14:m>
                  <m:oMath xmlns:m="http://schemas.openxmlformats.org/officeDocument/2006/math">
                    <m:r>
                      <a:rPr lang="ru-RU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ru-RU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1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,0</m:t>
                        </m:r>
                      </m:e>
                    </m:d>
                    <m:r>
                      <a:rPr lang="ru-RU" sz="16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ru-RU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ru-RU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ru-RU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  <m:r>
                                <a:rPr lang="ru-RU" sz="16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r>
                                <a:rPr lang="ru-RU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ru-RU" sz="16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&lt;0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ru-RU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sub>
                              </m:sSub>
                              <m:r>
                                <a:rPr lang="ru-RU" sz="16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r>
                                <a:rPr lang="ru-RU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ru-RU" sz="16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&gt;0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ru-RU" sz="1600" dirty="0"/>
                  <a:t>            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16B25A3-6CAE-DD72-4FAA-F859B98728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684190"/>
                <a:ext cx="3713044" cy="6415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4476FE9-881A-1875-0F94-0B0360B00D4D}"/>
                  </a:ext>
                </a:extLst>
              </p:cNvPr>
              <p:cNvSpPr txBox="1"/>
              <p:nvPr/>
            </p:nvSpPr>
            <p:spPr>
              <a:xfrm>
                <a:off x="1030342" y="1465650"/>
                <a:ext cx="7668852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16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Пусть </a:t>
                </a:r>
                <a14:m>
                  <m:oMath xmlns:m="http://schemas.openxmlformats.org/officeDocument/2006/math">
                    <m:r>
                      <a:rPr lang="ru-RU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ru-RU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ru-RU" sz="16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есть решение </a:t>
                </a:r>
                <a:r>
                  <a:rPr lang="en-US" sz="16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RP</a:t>
                </a:r>
                <a:r>
                  <a:rPr lang="ru-RU" sz="16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 тогда </a:t>
                </a:r>
                <a14:m>
                  <m:oMath xmlns:m="http://schemas.openxmlformats.org/officeDocument/2006/math">
                    <m:r>
                      <a:rPr lang="ru-RU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ru-RU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ru-RU" sz="16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где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ru-RU" sz="16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также является решением</a:t>
                </a:r>
                <a:r>
                  <a:rPr lang="en-US" sz="16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RP</a:t>
                </a:r>
                <a:endParaRPr lang="ru-RU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4476FE9-881A-1875-0F94-0B0360B00D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342" y="1465650"/>
                <a:ext cx="7668852" cy="338554"/>
              </a:xfrm>
              <a:prstGeom prst="rect">
                <a:avLst/>
              </a:prstGeom>
              <a:blipFill>
                <a:blip r:embed="rId4"/>
                <a:stretch>
                  <a:fillRect l="-397" t="-5357" b="-2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E76D6FEE-726F-F6DF-5794-CE4B5B39A47D}"/>
              </a:ext>
            </a:extLst>
          </p:cNvPr>
          <p:cNvSpPr txBox="1"/>
          <p:nvPr/>
        </p:nvSpPr>
        <p:spPr>
          <a:xfrm>
            <a:off x="4275559" y="566808"/>
            <a:ext cx="48965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Задача с кусочно-постоянными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начальными данными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Задача Римана (</a:t>
            </a: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RP)</a:t>
            </a:r>
            <a:endParaRPr lang="ru-RU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0116479-CDED-1C3F-DBAD-1011B70F347E}"/>
                  </a:ext>
                </a:extLst>
              </p:cNvPr>
              <p:cNvSpPr txBox="1"/>
              <p:nvPr/>
            </p:nvSpPr>
            <p:spPr>
              <a:xfrm>
                <a:off x="1043608" y="1671191"/>
                <a:ext cx="684076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⇓</m:t>
                      </m:r>
                    </m:oMath>
                  </m:oMathPara>
                </a14:m>
                <a:endParaRPr lang="ru-RU" sz="2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0116479-CDED-1C3F-DBAD-1011B70F34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1671191"/>
                <a:ext cx="6840760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7AA7242-F7E8-3EF3-2928-C0AC561CFD8F}"/>
                  </a:ext>
                </a:extLst>
              </p:cNvPr>
              <p:cNvSpPr txBox="1"/>
              <p:nvPr/>
            </p:nvSpPr>
            <p:spPr>
              <a:xfrm>
                <a:off x="1619672" y="2708920"/>
                <a:ext cx="5904656" cy="6668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ru-RU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f>
                              <m:fPr>
                                <m:ctrlPr>
                                  <a:rPr lang="ru-RU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sz="16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ru-RU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num>
                              <m:den>
                                <m:r>
                                  <a:rPr lang="ru-RU" sz="16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ru-RU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den>
                            </m:f>
                            <m:r>
                              <a:rPr lang="ru-RU" sz="16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ru-RU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𝑑𝑢</m:t>
                                </m:r>
                              </m:num>
                              <m:den>
                                <m:r>
                                  <a:rPr lang="ru-RU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ru-RU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𝜉</m:t>
                                </m:r>
                              </m:den>
                            </m:f>
                            <m:r>
                              <a:rPr lang="ru-RU" sz="16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  <m:f>
                              <m:fPr>
                                <m:ctrlPr>
                                  <a:rPr lang="ru-RU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sz="16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ru-RU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𝜉</m:t>
                                </m:r>
                              </m:num>
                              <m:den>
                                <m:r>
                                  <a:rPr lang="ru-RU" sz="16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ru-RU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den>
                            </m:f>
                            <m:r>
                              <a:rPr lang="ru-RU" sz="16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ru-RU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𝑑𝑢</m:t>
                                </m:r>
                              </m:num>
                              <m:den>
                                <m:r>
                                  <a:rPr lang="ru-RU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ru-RU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𝜉</m:t>
                                </m:r>
                              </m:den>
                            </m:f>
                            <m:r>
                              <a:rPr lang="ru-RU" sz="16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  <m:d>
                              <m:dPr>
                                <m:ctrlPr>
                                  <a:rPr lang="ru-RU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16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ru-RU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ru-RU" sz="16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ru-RU" sz="16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p>
                                        <m:r>
                                          <a:rPr lang="ru-RU" sz="1600" i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  <m:r>
                              <a:rPr lang="ru-RU" sz="16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=−</m:t>
                            </m:r>
                            <m:f>
                              <m:fPr>
                                <m:ctrlPr>
                                  <a:rPr lang="ru-RU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𝜉</m:t>
                                </m:r>
                              </m:num>
                              <m:den>
                                <m:r>
                                  <a:rPr lang="ru-RU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den>
                            </m:f>
                            <m:f>
                              <m:fPr>
                                <m:ctrlPr>
                                  <a:rPr lang="ru-RU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𝑑𝑢</m:t>
                                </m:r>
                              </m:num>
                              <m:den>
                                <m:r>
                                  <a:rPr lang="ru-RU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ru-RU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𝜉</m:t>
                                </m:r>
                              </m:den>
                            </m:f>
                            <m:r>
                              <a:rPr lang="ru-RU" sz="16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6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  <m:f>
                              <m:fPr>
                                <m:ctrlPr>
                                  <a:rPr lang="ru-RU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sz="16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ru-RU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num>
                              <m:den>
                                <m:r>
                                  <a:rPr lang="ru-RU" sz="16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ru-RU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  <m:r>
                              <a:rPr lang="ru-RU" sz="16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ru-RU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𝑑𝑢</m:t>
                                </m:r>
                              </m:num>
                              <m:den>
                                <m:r>
                                  <a:rPr lang="ru-RU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ru-RU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𝜉</m:t>
                                </m:r>
                              </m:den>
                            </m:f>
                            <m:r>
                              <a:rPr lang="ru-RU" sz="16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  <m:f>
                              <m:fPr>
                                <m:ctrlPr>
                                  <a:rPr lang="ru-RU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sz="16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ru-RU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𝜉</m:t>
                                </m:r>
                              </m:num>
                              <m:den>
                                <m:r>
                                  <a:rPr lang="ru-RU" sz="16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ru-RU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  <m:r>
                              <a:rPr lang="ru-RU" sz="16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ru-RU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𝑑𝑢</m:t>
                                </m:r>
                              </m:num>
                              <m:den>
                                <m:r>
                                  <a:rPr lang="ru-RU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ru-RU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𝜉</m:t>
                                </m:r>
                              </m:den>
                            </m:f>
                            <m:r>
                              <a:rPr lang="ru-RU" sz="16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  <m:f>
                              <m:fPr>
                                <m:ctrlPr>
                                  <a:rPr lang="ru-RU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sz="16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ru-RU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den>
                            </m:f>
                          </m:e>
                        </m:mr>
                        <m:mr>
                          <m:e/>
                        </m:mr>
                      </m:m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7AA7242-F7E8-3EF3-2928-C0AC561CFD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2708920"/>
                <a:ext cx="5904656" cy="66684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5F710E2-4F91-6838-54AC-39F004966505}"/>
                  </a:ext>
                </a:extLst>
              </p:cNvPr>
              <p:cNvSpPr txBox="1"/>
              <p:nvPr/>
            </p:nvSpPr>
            <p:spPr>
              <a:xfrm>
                <a:off x="1039395" y="2301685"/>
                <a:ext cx="684076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⇓</m:t>
                      </m:r>
                    </m:oMath>
                  </m:oMathPara>
                </a14:m>
                <a:endParaRPr lang="ru-RU" sz="2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5F710E2-4F91-6838-54AC-39F0049665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395" y="2301685"/>
                <a:ext cx="6840760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50BEFB4-73D8-A66B-8D6A-667CDEDFD210}"/>
                  </a:ext>
                </a:extLst>
              </p:cNvPr>
              <p:cNvSpPr txBox="1"/>
              <p:nvPr/>
            </p:nvSpPr>
            <p:spPr>
              <a:xfrm>
                <a:off x="1051430" y="3281020"/>
                <a:ext cx="143233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⇓</m:t>
                      </m:r>
                    </m:oMath>
                  </m:oMathPara>
                </a14:m>
                <a:endParaRPr lang="ru-RU" sz="2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50BEFB4-73D8-A66B-8D6A-667CDEDFD2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430" y="3281020"/>
                <a:ext cx="1432338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CE52755-11D7-9920-A832-AEC0F8C87970}"/>
                  </a:ext>
                </a:extLst>
              </p:cNvPr>
              <p:cNvSpPr txBox="1"/>
              <p:nvPr/>
            </p:nvSpPr>
            <p:spPr>
              <a:xfrm>
                <a:off x="332359" y="3554239"/>
                <a:ext cx="2044406" cy="6668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ru-RU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ru-RU" sz="1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ru-RU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𝑑𝑢</m:t>
                                </m:r>
                              </m:num>
                              <m:den>
                                <m:r>
                                  <a:rPr lang="ru-RU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ru-RU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𝜉</m:t>
                                </m:r>
                              </m:den>
                            </m:f>
                            <m:d>
                              <m:dPr>
                                <m:ctrlPr>
                                  <a:rPr lang="ru-RU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ru-RU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ru-RU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𝜉</m:t>
                                </m:r>
                              </m:e>
                            </m:d>
                            <m:r>
                              <a:rPr lang="ru-RU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=0 </m:t>
                            </m:r>
                          </m:e>
                        </m:mr>
                        <m:mr>
                          <m:e/>
                        </m:mr>
                      </m:m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CE52755-11D7-9920-A832-AEC0F8C879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359" y="3554239"/>
                <a:ext cx="2044406" cy="66684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8BE9989-9750-F249-FE4E-3E48AAE669A5}"/>
                  </a:ext>
                </a:extLst>
              </p:cNvPr>
              <p:cNvSpPr txBox="1"/>
              <p:nvPr/>
            </p:nvSpPr>
            <p:spPr>
              <a:xfrm>
                <a:off x="1619672" y="1944215"/>
                <a:ext cx="5662101" cy="4218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16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Решение </a:t>
                </a:r>
                <a14:m>
                  <m:oMath xmlns:m="http://schemas.openxmlformats.org/officeDocument/2006/math">
                    <m:r>
                      <a:rPr lang="ru-RU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ru-RU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ru-RU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ru-RU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e>
                    </m:d>
                  </m:oMath>
                </a14:m>
                <a:r>
                  <a:rPr lang="ru-RU" sz="16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в </a:t>
                </a:r>
                <a:r>
                  <a:rPr lang="ru-RU" sz="16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автомодельных</a:t>
                </a:r>
                <a:r>
                  <a:rPr lang="ru-RU" sz="16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переменных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ru-RU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8BE9989-9750-F249-FE4E-3E48AAE669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1944215"/>
                <a:ext cx="5662101" cy="421847"/>
              </a:xfrm>
              <a:prstGeom prst="rect">
                <a:avLst/>
              </a:prstGeom>
              <a:blipFill>
                <a:blip r:embed="rId10"/>
                <a:stretch>
                  <a:fillRect l="-646" b="-72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Стрелка: изогнутая 23">
            <a:extLst>
              <a:ext uri="{FF2B5EF4-FFF2-40B4-BE49-F238E27FC236}">
                <a16:creationId xmlns:a16="http://schemas.microsoft.com/office/drawing/2014/main" id="{AF174E5E-6102-9420-60F3-03E004D38A4D}"/>
              </a:ext>
            </a:extLst>
          </p:cNvPr>
          <p:cNvSpPr/>
          <p:nvPr/>
        </p:nvSpPr>
        <p:spPr bwMode="auto">
          <a:xfrm flipV="1">
            <a:off x="880319" y="1171990"/>
            <a:ext cx="199916" cy="1912262"/>
          </a:xfrm>
          <a:prstGeom prst="bentArrow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CFF34B9-3E2D-B479-DE29-891B42C2E876}"/>
              </a:ext>
            </a:extLst>
          </p:cNvPr>
          <p:cNvSpPr txBox="1"/>
          <p:nvPr/>
        </p:nvSpPr>
        <p:spPr>
          <a:xfrm>
            <a:off x="2078010" y="4139922"/>
            <a:ext cx="455450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Начальное условие в автомодельных переменных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F88C2C1-74F2-3A10-59C7-CBF0AD239A63}"/>
                  </a:ext>
                </a:extLst>
              </p:cNvPr>
              <p:cNvSpPr txBox="1"/>
              <p:nvPr/>
            </p:nvSpPr>
            <p:spPr>
              <a:xfrm>
                <a:off x="1893335" y="4525924"/>
                <a:ext cx="3798608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sz="16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При </a:t>
                </a:r>
                <a14:m>
                  <m:oMath xmlns:m="http://schemas.openxmlformats.org/officeDocument/2006/math">
                    <m:r>
                      <a:rPr lang="ru-RU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16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ru-RU" sz="16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и </a:t>
                </a:r>
                <a14:m>
                  <m:oMath xmlns:m="http://schemas.openxmlformats.org/officeDocument/2006/math">
                    <m:r>
                      <a:rPr lang="ru-RU" sz="1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ru-RU" sz="160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→+0</m:t>
                    </m:r>
                  </m:oMath>
                </a14:m>
                <a:r>
                  <a:rPr lang="ru-RU" sz="16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:    </a:t>
                </a:r>
                <a14:m>
                  <m:oMath xmlns:m="http://schemas.openxmlformats.org/officeDocument/2006/math">
                    <m:r>
                      <a:rPr lang="ru-RU" sz="1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𝜉</m:t>
                    </m:r>
                    <m:r>
                      <a:rPr lang="ru-RU" sz="160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ru-RU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ru-RU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ru-RU" sz="160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→−∞</m:t>
                    </m:r>
                  </m:oMath>
                </a14:m>
                <a:endParaRPr lang="ru-RU" sz="160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sz="16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При </a:t>
                </a:r>
                <a14:m>
                  <m:oMath xmlns:m="http://schemas.openxmlformats.org/officeDocument/2006/math">
                    <m:r>
                      <a:rPr lang="ru-RU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ru-RU" sz="16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ru-RU" sz="16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и </a:t>
                </a:r>
                <a14:m>
                  <m:oMath xmlns:m="http://schemas.openxmlformats.org/officeDocument/2006/math">
                    <m:r>
                      <a:rPr lang="ru-RU" sz="1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ru-RU" sz="16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→+0</m:t>
                    </m:r>
                  </m:oMath>
                </a14:m>
                <a:r>
                  <a:rPr lang="ru-RU" sz="16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:    </a:t>
                </a:r>
                <a14:m>
                  <m:oMath xmlns:m="http://schemas.openxmlformats.org/officeDocument/2006/math">
                    <m:r>
                      <a:rPr lang="ru-RU" sz="1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𝜉</m:t>
                    </m:r>
                    <m:r>
                      <a:rPr lang="ru-RU" sz="16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ru-RU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ru-RU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ru-RU" sz="16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16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ru-RU" sz="16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endParaRPr lang="ru-RU" sz="160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F88C2C1-74F2-3A10-59C7-CBF0AD239A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3335" y="4525924"/>
                <a:ext cx="3798608" cy="584775"/>
              </a:xfrm>
              <a:prstGeom prst="rect">
                <a:avLst/>
              </a:prstGeom>
              <a:blipFill>
                <a:blip r:embed="rId11"/>
                <a:stretch>
                  <a:fillRect l="-642" t="-59375" b="-947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6500DF9-C45D-2BE0-D6BD-8ABB876B42FD}"/>
                  </a:ext>
                </a:extLst>
              </p:cNvPr>
              <p:cNvSpPr txBox="1"/>
              <p:nvPr/>
            </p:nvSpPr>
            <p:spPr>
              <a:xfrm>
                <a:off x="5511127" y="4444516"/>
                <a:ext cx="2089828" cy="7931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ru-RU" sz="1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ru-RU" sz="16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ru-RU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𝜉</m:t>
                          </m:r>
                          <m:r>
                            <a:rPr lang="ru-RU" sz="160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→−∞</m:t>
                          </m:r>
                        </m:lim>
                      </m:limLow>
                      <m:r>
                        <a:rPr lang="ru-RU" sz="16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ru-RU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</m:d>
                      <m:r>
                        <a:rPr lang="ru-RU" sz="1600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ru-RU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ru-RU" sz="1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ru-RU" sz="16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ru-RU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𝜉</m:t>
                          </m:r>
                          <m:r>
                            <a:rPr lang="ru-RU" sz="160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→+∞</m:t>
                          </m:r>
                        </m:lim>
                      </m:limLow>
                      <m:r>
                        <a:rPr lang="ru-RU" sz="16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ru-RU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</m:d>
                      <m:r>
                        <a:rPr lang="ru-RU" sz="1600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ru-RU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ru-RU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6500DF9-C45D-2BE0-D6BD-8ABB876B42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1127" y="4444516"/>
                <a:ext cx="2089828" cy="793166"/>
              </a:xfrm>
              <a:prstGeom prst="rect">
                <a:avLst/>
              </a:prstGeom>
              <a:blipFill>
                <a:blip r:embed="rId12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Стрелка: изогнутая 28">
            <a:extLst>
              <a:ext uri="{FF2B5EF4-FFF2-40B4-BE49-F238E27FC236}">
                <a16:creationId xmlns:a16="http://schemas.microsoft.com/office/drawing/2014/main" id="{42979C85-EBFC-8672-E492-51F3591BBC18}"/>
              </a:ext>
            </a:extLst>
          </p:cNvPr>
          <p:cNvSpPr/>
          <p:nvPr/>
        </p:nvSpPr>
        <p:spPr bwMode="auto">
          <a:xfrm flipH="1" flipV="1">
            <a:off x="8502606" y="980727"/>
            <a:ext cx="209853" cy="3888431"/>
          </a:xfrm>
          <a:prstGeom prst="bentArrow">
            <a:avLst/>
          </a:prstGeom>
          <a:solidFill>
            <a:schemeClr val="bg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064E1CC-9A80-86E9-2DD5-5856B2F7DB59}"/>
                  </a:ext>
                </a:extLst>
              </p:cNvPr>
              <p:cNvSpPr txBox="1"/>
              <p:nvPr/>
            </p:nvSpPr>
            <p:spPr>
              <a:xfrm>
                <a:off x="1093500" y="5236880"/>
                <a:ext cx="7618959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16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Равенство выполняется в двух случаях</a:t>
                </a:r>
                <a:endPara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ru-RU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ru-RU" sz="16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Случай </a:t>
                </a:r>
                <a:r>
                  <a:rPr lang="en-US" sz="16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:r>
                  <a:rPr lang="en-US" sz="16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ru-RU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𝑑𝑢</m:t>
                        </m:r>
                      </m:num>
                      <m:den>
                        <m:r>
                          <a:rPr lang="ru-RU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ru-RU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=0 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⇒</m:t>
                        </m:r>
                        <m:r>
                          <a:rPr lang="ru-RU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d>
                          <m:dPr>
                            <m:ctrlPr>
                              <a:rPr lang="ru-RU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𝜉</m:t>
                            </m:r>
                          </m:e>
                        </m:d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𝑐𝑜𝑛𝑠𝑡</m:t>
                        </m:r>
                      </m:den>
                    </m:f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 </a:t>
                </a:r>
                <a:r>
                  <a:rPr lang="ru-RU" sz="16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Такое решение возможно, если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endPara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ru-RU" sz="16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Случай </a:t>
                </a:r>
                <a:r>
                  <a:rPr lang="en-US" sz="16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B:</a:t>
                </a:r>
                <a:r>
                  <a:rPr lang="en-US" sz="16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ru-RU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e>
                    </m:d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ru-RU" sz="16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при</a:t>
                </a:r>
                <a:r>
                  <a:rPr lang="en-US" sz="16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16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16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∞</m:t>
                    </m:r>
                    <m: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ru-RU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16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ru-RU" sz="16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∞</m:t>
                    </m:r>
                    <m:r>
                      <a:rPr lang="en-US" sz="16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064E1CC-9A80-86E9-2DD5-5856B2F7DB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500" y="5236880"/>
                <a:ext cx="7618959" cy="1323439"/>
              </a:xfrm>
              <a:prstGeom prst="rect">
                <a:avLst/>
              </a:prstGeom>
              <a:blipFill>
                <a:blip r:embed="rId13"/>
                <a:stretch>
                  <a:fillRect l="-400" t="-1382" b="-50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Стрелка: изогнутая 45">
            <a:extLst>
              <a:ext uri="{FF2B5EF4-FFF2-40B4-BE49-F238E27FC236}">
                <a16:creationId xmlns:a16="http://schemas.microsoft.com/office/drawing/2014/main" id="{9D52F358-2060-5990-43A4-65D955A5AE6C}"/>
              </a:ext>
            </a:extLst>
          </p:cNvPr>
          <p:cNvSpPr/>
          <p:nvPr/>
        </p:nvSpPr>
        <p:spPr bwMode="auto">
          <a:xfrm flipV="1">
            <a:off x="909721" y="4307174"/>
            <a:ext cx="183779" cy="1138049"/>
          </a:xfrm>
          <a:prstGeom prst="bentArrow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6A67402-794C-F73F-F176-5A2BBF97A7D1}"/>
              </a:ext>
            </a:extLst>
          </p:cNvPr>
          <p:cNvSpPr txBox="1"/>
          <p:nvPr/>
        </p:nvSpPr>
        <p:spPr>
          <a:xfrm>
            <a:off x="7219341" y="4606476"/>
            <a:ext cx="66678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(IC)</a:t>
            </a:r>
            <a:endParaRPr lang="ru-RU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6487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5" grpId="0"/>
      <p:bldP spid="17" grpId="0"/>
      <p:bldP spid="18" grpId="0"/>
      <p:bldP spid="19" grpId="0"/>
      <p:bldP spid="20" grpId="0"/>
      <p:bldP spid="24" grpId="0" animBg="1"/>
      <p:bldP spid="26" grpId="0"/>
      <p:bldP spid="27" grpId="0"/>
      <p:bldP spid="28" grpId="0"/>
      <p:bldP spid="29" grpId="0" animBg="1"/>
      <p:bldP spid="45" grpId="0"/>
      <p:bldP spid="46" grpId="0" animBg="1"/>
      <p:bldP spid="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E9EAEF-5905-2013-3C30-A0FB2ED56C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Text Box 2">
            <a:extLst>
              <a:ext uri="{FF2B5EF4-FFF2-40B4-BE49-F238E27FC236}">
                <a16:creationId xmlns:a16="http://schemas.microsoft.com/office/drawing/2014/main" id="{C7D728FA-8E45-DFC1-5BDB-BB2671060D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3825" y="188913"/>
            <a:ext cx="223202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 altLang="ru-RU" sz="800" b="1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A5E858-3DA8-DBD9-3BA1-470BB7C9D2CF}"/>
              </a:ext>
            </a:extLst>
          </p:cNvPr>
          <p:cNvSpPr txBox="1"/>
          <p:nvPr/>
        </p:nvSpPr>
        <p:spPr>
          <a:xfrm>
            <a:off x="2771800" y="188913"/>
            <a:ext cx="4536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1"/>
                </a:solidFill>
              </a:rPr>
              <a:t>Невязкое уравнение </a:t>
            </a:r>
            <a:r>
              <a:rPr lang="ru-RU" sz="2000" b="1" dirty="0" err="1">
                <a:solidFill>
                  <a:schemeClr val="tx1"/>
                </a:solidFill>
              </a:rPr>
              <a:t>Бюргерса</a:t>
            </a:r>
            <a:endParaRPr lang="ru-RU" sz="20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FD2B2E6-82C7-7074-DEA1-0C771CC1722C}"/>
                  </a:ext>
                </a:extLst>
              </p:cNvPr>
              <p:cNvSpPr txBox="1"/>
              <p:nvPr/>
            </p:nvSpPr>
            <p:spPr>
              <a:xfrm>
                <a:off x="153401" y="692696"/>
                <a:ext cx="489654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18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Вариант 1</a:t>
                </a:r>
                <a:r>
                  <a:rPr lang="ru-RU" sz="1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ru-RU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ru-RU" sz="1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(</a:t>
                </a:r>
                <a:r>
                  <a:rPr lang="ru-RU" sz="18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ударная волна</a:t>
                </a:r>
                <a:r>
                  <a:rPr lang="ru-RU" sz="1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  <a:endParaRPr lang="en-US" sz="18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FD2B2E6-82C7-7074-DEA1-0C771CC172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401" y="692696"/>
                <a:ext cx="4896544" cy="369332"/>
              </a:xfrm>
              <a:prstGeom prst="rect">
                <a:avLst/>
              </a:prstGeom>
              <a:blipFill>
                <a:blip r:embed="rId3"/>
                <a:stretch>
                  <a:fillRect l="-996" t="-10000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F37F2E8-D4DF-03A5-572E-814328D83DEB}"/>
                  </a:ext>
                </a:extLst>
              </p:cNvPr>
              <p:cNvSpPr txBox="1"/>
              <p:nvPr/>
            </p:nvSpPr>
            <p:spPr>
              <a:xfrm>
                <a:off x="153401" y="1130124"/>
                <a:ext cx="7668852" cy="4427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16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Из граничных условий </a:t>
                </a:r>
                <a14:m>
                  <m:oMath xmlns:m="http://schemas.openxmlformats.org/officeDocument/2006/math">
                    <m:r>
                      <a:rPr lang="ru-RU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⇒</m:t>
                    </m:r>
                  </m:oMath>
                </a14:m>
                <a:r>
                  <a:rPr lang="ru-RU" sz="16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решение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ru-RU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ru-RU" sz="16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ru-RU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  <m:r>
                          <a:rPr lang="ru-RU" sz="16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ru-RU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  <m:r>
                          <a:rPr lang="ru-RU" sz="16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lim>
                    </m:limLow>
                    <m:r>
                      <a:rPr lang="ru-RU" sz="1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ru-RU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</m:d>
                    <m:r>
                      <a:rPr lang="ru-RU" sz="16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𝑐𝑜𝑛𝑠𝑡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ru-RU" sz="16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причём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𝐿</m:t>
                        </m:r>
                      </m:sub>
                    </m:sSub>
                    <m:r>
                      <a:rPr lang="ru-RU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≠</m:t>
                    </m:r>
                    <m:sSub>
                      <m:sSubPr>
                        <m:ctrlPr>
                          <a:rPr lang="ru-RU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ru-RU" sz="1600" dirty="0"/>
                  <a:t>.</a:t>
                </a:r>
                <a:endParaRPr lang="ru-RU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F37F2E8-D4DF-03A5-572E-814328D83D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401" y="1130124"/>
                <a:ext cx="7668852" cy="442750"/>
              </a:xfrm>
              <a:prstGeom prst="rect">
                <a:avLst/>
              </a:prstGeom>
              <a:blipFill>
                <a:blip r:embed="rId4"/>
                <a:stretch>
                  <a:fillRect l="-397" t="-4110" b="-54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FF3FB3F-FA4C-8BE7-A3AB-A2B9DF0F7E73}"/>
                  </a:ext>
                </a:extLst>
              </p:cNvPr>
              <p:cNvSpPr txBox="1"/>
              <p:nvPr/>
            </p:nvSpPr>
            <p:spPr>
              <a:xfrm>
                <a:off x="476178" y="1484784"/>
                <a:ext cx="684076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⇓</m:t>
                      </m:r>
                    </m:oMath>
                  </m:oMathPara>
                </a14:m>
                <a:endParaRPr lang="ru-RU" sz="2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FF3FB3F-FA4C-8BE7-A3AB-A2B9DF0F7E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178" y="1484784"/>
                <a:ext cx="6840760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01C3C9A4-020A-F389-2EF6-9A4A8C4E2586}"/>
              </a:ext>
            </a:extLst>
          </p:cNvPr>
          <p:cNvSpPr txBox="1"/>
          <p:nvPr/>
        </p:nvSpPr>
        <p:spPr>
          <a:xfrm>
            <a:off x="153401" y="1777172"/>
            <a:ext cx="76688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 отдельности решения </a:t>
            </a:r>
            <a:r>
              <a:rPr lang="ru-RU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ru-RU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и </a:t>
            </a:r>
            <a:r>
              <a:rPr lang="ru-RU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ru-RU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не удовлетворяют начальным условиям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IC</a:t>
            </a:r>
            <a:r>
              <a:rPr lang="ru-RU" sz="1600" dirty="0"/>
              <a:t>.</a:t>
            </a:r>
            <a:endParaRPr lang="ru-RU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DBBC8B-A80B-5A53-7566-8F6F78790185}"/>
              </a:ext>
            </a:extLst>
          </p:cNvPr>
          <p:cNvSpPr txBox="1"/>
          <p:nvPr/>
        </p:nvSpPr>
        <p:spPr>
          <a:xfrm>
            <a:off x="85207" y="2098443"/>
            <a:ext cx="87129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Но комбинируя решения </a:t>
            </a:r>
            <a:r>
              <a:rPr lang="ru-RU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ru-RU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и </a:t>
            </a:r>
            <a:r>
              <a:rPr lang="ru-RU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ru-RU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,</a:t>
            </a:r>
            <a:endParaRPr lang="en-U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можно построить решения,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удовлетворяющие 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 </a:t>
            </a:r>
            <a:r>
              <a:rPr lang="ru-RU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 бесконечности.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44CC366-73DB-ADB0-5749-F7EA469F2538}"/>
                  </a:ext>
                </a:extLst>
              </p:cNvPr>
              <p:cNvSpPr txBox="1"/>
              <p:nvPr/>
            </p:nvSpPr>
            <p:spPr>
              <a:xfrm>
                <a:off x="143508" y="3021360"/>
                <a:ext cx="7622701" cy="11614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ru-RU" sz="16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Р</a:t>
                </a:r>
                <a:r>
                  <a:rPr lang="ru-RU" sz="16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ешение </a:t>
                </a:r>
                <a:r>
                  <a:rPr lang="ru-RU" sz="16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B</a:t>
                </a:r>
                <a:r>
                  <a:rPr lang="ru-RU" sz="16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реализуется на отрезке</a:t>
                </a:r>
                <a:r>
                  <a:rPr lang="en-US" sz="16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𝐿</m:t>
                        </m:r>
                      </m:sub>
                    </m:sSub>
                    <m:r>
                      <a:rPr lang="en-US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ru-RU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  <m:r>
                      <a:rPr lang="en-US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ru-RU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𝑅</m:t>
                        </m:r>
                      </m:sub>
                    </m:sSub>
                  </m:oMath>
                </a14:m>
                <a:endParaRPr lang="en-US" sz="1600" dirty="0">
                  <a:solidFill>
                    <a:srgbClr val="008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ru-RU" sz="16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Решение </a:t>
                </a:r>
                <a:r>
                  <a:rPr lang="en-US" sz="16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:r>
                  <a:rPr lang="ru-RU" sz="16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есть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𝐿</m:t>
                        </m:r>
                      </m:sub>
                    </m:sSub>
                    <m:r>
                      <a:rPr lang="en-US" sz="1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ru-RU" sz="16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при </a:t>
                </a:r>
                <a14:m>
                  <m:oMath xmlns:m="http://schemas.openxmlformats.org/officeDocument/2006/math">
                    <m:r>
                      <a:rPr lang="ru-RU" sz="1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𝜉</m:t>
                    </m:r>
                    <m:r>
                      <a:rPr lang="ru-RU" sz="16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→−∞</m:t>
                    </m:r>
                    <m:r>
                      <a:rPr lang="ru-RU" sz="1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16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𝑅</m:t>
                        </m:r>
                      </m:sub>
                    </m:sSub>
                    <m:r>
                      <a:rPr lang="en-US" sz="1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ru-RU" sz="16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при </a:t>
                </a:r>
                <a14:m>
                  <m:oMath xmlns:m="http://schemas.openxmlformats.org/officeDocument/2006/math">
                    <m:r>
                      <a:rPr lang="ru-RU" sz="1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𝜉</m:t>
                    </m:r>
                    <m:r>
                      <a:rPr lang="ru-RU" sz="16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ru-RU" sz="16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ru-RU" sz="16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∞</m:t>
                    </m:r>
                    <m:r>
                      <a:rPr lang="ru-RU" sz="1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:r>
                  <a:rPr lang="ru-RU" sz="16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удовлетворение </a:t>
                </a:r>
                <a:r>
                  <a:rPr lang="en-US" sz="16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IC</a:t>
                </a:r>
                <a:r>
                  <a:rPr lang="ru-RU" sz="16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  <a:p>
                <a:pPr>
                  <a:lnSpc>
                    <a:spcPct val="150000"/>
                  </a:lnSpc>
                </a:pPr>
                <a:r>
                  <a:rPr lang="ru-RU" sz="16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Решение непрерывно в точках </a:t>
                </a:r>
                <a14:m>
                  <m:oMath xmlns:m="http://schemas.openxmlformats.org/officeDocument/2006/math">
                    <m:r>
                      <a:rPr lang="ru-RU" sz="1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𝜉</m:t>
                    </m:r>
                    <m:r>
                      <a:rPr lang="ru-RU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ru-RU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ru-RU" sz="16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и </a:t>
                </a:r>
                <a14:m>
                  <m:oMath xmlns:m="http://schemas.openxmlformats.org/officeDocument/2006/math">
                    <m:r>
                      <a:rPr lang="ru-RU" sz="1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𝜉</m:t>
                    </m:r>
                    <m:r>
                      <a:rPr lang="ru-RU" sz="1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ru-RU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𝑅</m:t>
                        </m:r>
                      </m:sub>
                    </m:sSub>
                  </m:oMath>
                </a14:m>
                <a:endParaRPr lang="ru-RU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44CC366-73DB-ADB0-5749-F7EA469F25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508" y="3021360"/>
                <a:ext cx="7622701" cy="1161472"/>
              </a:xfrm>
              <a:prstGeom prst="rect">
                <a:avLst/>
              </a:prstGeom>
              <a:blipFill>
                <a:blip r:embed="rId6"/>
                <a:stretch>
                  <a:fillRect l="-480" b="-63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467C790A-096E-7EAA-3188-CEC806264125}"/>
              </a:ext>
            </a:extLst>
          </p:cNvPr>
          <p:cNvSpPr txBox="1"/>
          <p:nvPr/>
        </p:nvSpPr>
        <p:spPr>
          <a:xfrm>
            <a:off x="143508" y="2747270"/>
            <a:ext cx="48965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Решение (</a:t>
            </a:r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ru-RU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ru-RU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ru-RU" sz="1800" b="1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n-US" sz="1800" baseline="-25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EFF999F-B4FE-1FF1-F0B2-E965073BE28E}"/>
                  </a:ext>
                </a:extLst>
              </p:cNvPr>
              <p:cNvSpPr txBox="1"/>
              <p:nvPr/>
            </p:nvSpPr>
            <p:spPr>
              <a:xfrm>
                <a:off x="170009" y="4556843"/>
                <a:ext cx="2745807" cy="8784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𝑢</m:t>
                      </m:r>
                      <m:d>
                        <m:dPr>
                          <m:ctrlPr>
                            <a:rPr lang="ru-RU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</m:d>
                      <m:r>
                        <a:rPr lang="ru-RU" sz="1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ru-RU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sz="1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ru-RU" sz="16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16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𝐿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ru-RU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𝜉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</m:t>
                                </m:r>
                                <m:sSub>
                                  <m:sSubPr>
                                    <m:ctrlPr>
                                      <a:rPr lang="ru-RU" sz="16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16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𝐿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ru-RU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𝜉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ru-RU" sz="16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16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𝐿</m:t>
                                    </m:r>
                                  </m:sub>
                                </m:sSub>
                                <m: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ru-RU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𝜉</m:t>
                                </m:r>
                                <m: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sSub>
                                  <m:sSubPr>
                                    <m:ctrlPr>
                                      <a:rPr lang="ru-RU" sz="16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16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𝑅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ru-RU" sz="16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16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𝑅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ru-RU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𝜉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&gt;</m:t>
                                </m:r>
                                <m:sSub>
                                  <m:sSubPr>
                                    <m:ctrlPr>
                                      <a:rPr lang="ru-RU" sz="16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16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𝑅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EFF999F-B4FE-1FF1-F0B2-E965073BE2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009" y="4556843"/>
                <a:ext cx="2745807" cy="87844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6DF8D6B-E3E9-CED8-7B9F-3537C18565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514" y="4221088"/>
            <a:ext cx="2870630" cy="23101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92DFA23-203F-D1DD-19EB-4CCCA331AF01}"/>
                  </a:ext>
                </a:extLst>
              </p:cNvPr>
              <p:cNvSpPr txBox="1"/>
              <p:nvPr/>
            </p:nvSpPr>
            <p:spPr>
              <a:xfrm>
                <a:off x="5652120" y="4703678"/>
                <a:ext cx="3582144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6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Решение многозначно в интервале</a:t>
                </a:r>
                <a:br>
                  <a:rPr lang="en-US" sz="16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en-US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𝐿</m:t>
                          </m:r>
                        </m:sub>
                      </m:sSub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ru-RU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ru-RU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en-US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ru-RU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92DFA23-203F-D1DD-19EB-4CCCA331AF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4703678"/>
                <a:ext cx="3582144" cy="584775"/>
              </a:xfrm>
              <a:prstGeom prst="rect">
                <a:avLst/>
              </a:prstGeom>
              <a:blipFill>
                <a:blip r:embed="rId9"/>
                <a:stretch>
                  <a:fillRect t="-3125" b="-52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6E739C43-3216-FFE7-BD09-BB25EA074481}"/>
              </a:ext>
            </a:extLst>
          </p:cNvPr>
          <p:cNvGrpSpPr/>
          <p:nvPr/>
        </p:nvGrpSpPr>
        <p:grpSpPr>
          <a:xfrm>
            <a:off x="251520" y="4365104"/>
            <a:ext cx="7920880" cy="2337254"/>
            <a:chOff x="251520" y="4365104"/>
            <a:chExt cx="7920880" cy="2337254"/>
          </a:xfrm>
        </p:grpSpPr>
        <p:cxnSp>
          <p:nvCxnSpPr>
            <p:cNvPr id="32" name="Прямая соединительная линия 31">
              <a:extLst>
                <a:ext uri="{FF2B5EF4-FFF2-40B4-BE49-F238E27FC236}">
                  <a16:creationId xmlns:a16="http://schemas.microsoft.com/office/drawing/2014/main" id="{80394A78-FD68-108F-D914-6D13952B26F4}"/>
                </a:ext>
              </a:extLst>
            </p:cNvPr>
            <p:cNvCxnSpPr/>
            <p:nvPr/>
          </p:nvCxnSpPr>
          <p:spPr bwMode="auto">
            <a:xfrm>
              <a:off x="251520" y="4365104"/>
              <a:ext cx="7920880" cy="2166141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Прямая соединительная линия 32">
              <a:extLst>
                <a:ext uri="{FF2B5EF4-FFF2-40B4-BE49-F238E27FC236}">
                  <a16:creationId xmlns:a16="http://schemas.microsoft.com/office/drawing/2014/main" id="{4E5DFB69-4B00-5517-0222-F12D8DCAE15A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51520" y="4536217"/>
              <a:ext cx="7920880" cy="2166141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9487891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1" grpId="0"/>
      <p:bldP spid="13" grpId="0"/>
      <p:bldP spid="14" grpId="0"/>
      <p:bldP spid="21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FA9BC8-F7DC-3528-218E-BA7EAE2AB5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Text Box 2">
            <a:extLst>
              <a:ext uri="{FF2B5EF4-FFF2-40B4-BE49-F238E27FC236}">
                <a16:creationId xmlns:a16="http://schemas.microsoft.com/office/drawing/2014/main" id="{173B80E7-06BF-8433-09E9-7B6B2F7D3D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3825" y="188913"/>
            <a:ext cx="223202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 altLang="ru-RU" sz="800" b="1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047F01-81BE-35F3-9E5F-61C3264E4EA0}"/>
              </a:ext>
            </a:extLst>
          </p:cNvPr>
          <p:cNvSpPr txBox="1"/>
          <p:nvPr/>
        </p:nvSpPr>
        <p:spPr>
          <a:xfrm>
            <a:off x="2771800" y="188913"/>
            <a:ext cx="4536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1"/>
                </a:solidFill>
              </a:rPr>
              <a:t>Невязкое уравнение </a:t>
            </a:r>
            <a:r>
              <a:rPr lang="ru-RU" sz="2000" b="1" dirty="0" err="1">
                <a:solidFill>
                  <a:schemeClr val="tx1"/>
                </a:solidFill>
              </a:rPr>
              <a:t>Бюргерса</a:t>
            </a:r>
            <a:endParaRPr lang="ru-RU" sz="20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59E2497-2616-3F6D-2CA5-68CCD7E9F502}"/>
                  </a:ext>
                </a:extLst>
              </p:cNvPr>
              <p:cNvSpPr txBox="1"/>
              <p:nvPr/>
            </p:nvSpPr>
            <p:spPr>
              <a:xfrm>
                <a:off x="621478" y="4077970"/>
                <a:ext cx="7622701" cy="7921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ru-RU" sz="16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Скорость левого разрыва равна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𝑆</m:t>
                        </m:r>
                      </m:sub>
                    </m:sSub>
                    <m:r>
                      <a:rPr lang="en-US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ru-RU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ru-RU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ru-RU" sz="16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 а правого —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𝑆</m:t>
                        </m:r>
                      </m:sub>
                    </m:sSub>
                    <m:r>
                      <a:rPr lang="en-US" sz="1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ru-RU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ru-RU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𝑅</m:t>
                        </m:r>
                      </m:sub>
                    </m:sSub>
                  </m:oMath>
                </a14:m>
                <a:endPara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ru-RU" sz="16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Условие </a:t>
                </a:r>
                <a:r>
                  <a:rPr lang="ru-RU" sz="16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Ренкина</a:t>
                </a:r>
                <a:r>
                  <a:rPr lang="ru-RU" sz="16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-Гюгонио требует</a:t>
                </a:r>
                <a:r>
                  <a:rPr lang="en-US" sz="16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ru-RU" sz="16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—</a:t>
                </a:r>
                <a14:m>
                  <m:oMath xmlns:m="http://schemas.openxmlformats.org/officeDocument/2006/math">
                    <m:r>
                      <a:rPr lang="en-US" sz="16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sSub>
                      <m:sSubPr>
                        <m:ctrlPr>
                          <a:rPr lang="ru-RU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𝑆</m:t>
                        </m:r>
                      </m:sub>
                    </m:sSub>
                    <m:r>
                      <a:rPr lang="en-US" sz="1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16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16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16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𝐿</m:t>
                                </m:r>
                              </m:sub>
                            </m:sSub>
                            <m:r>
                              <a:rPr lang="ru-RU" sz="1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ru-RU" sz="16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16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𝑅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ru-RU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ru-RU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59E2497-2616-3F6D-2CA5-68CCD7E9F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478" y="4077970"/>
                <a:ext cx="7622701" cy="792140"/>
              </a:xfrm>
              <a:prstGeom prst="rect">
                <a:avLst/>
              </a:prstGeom>
              <a:blipFill>
                <a:blip r:embed="rId3"/>
                <a:stretch>
                  <a:fillRect l="-480" b="-7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4E2E79A2-195F-9356-CB2B-7ABCD4078127}"/>
              </a:ext>
            </a:extLst>
          </p:cNvPr>
          <p:cNvSpPr txBox="1"/>
          <p:nvPr/>
        </p:nvSpPr>
        <p:spPr>
          <a:xfrm>
            <a:off x="177325" y="629213"/>
            <a:ext cx="48965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Решение (</a:t>
            </a:r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ru-RU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ru-RU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ru-RU" sz="1800" b="1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1800" baseline="-25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A7E7F94-204B-9955-954A-D7D8E65CCDAB}"/>
                  </a:ext>
                </a:extLst>
              </p:cNvPr>
              <p:cNvSpPr txBox="1"/>
              <p:nvPr/>
            </p:nvSpPr>
            <p:spPr>
              <a:xfrm>
                <a:off x="611560" y="1960642"/>
                <a:ext cx="2745807" cy="8784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𝑢</m:t>
                      </m:r>
                      <m:d>
                        <m:dPr>
                          <m:ctrlPr>
                            <a:rPr lang="ru-RU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</m:d>
                      <m:r>
                        <a:rPr lang="ru-RU" sz="1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ru-RU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sz="1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ru-RU" sz="16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16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𝐿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ru-RU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𝜉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</m:t>
                                </m:r>
                                <m:sSub>
                                  <m:sSubPr>
                                    <m:ctrlPr>
                                      <a:rPr lang="ru-RU" sz="16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16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𝐿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ru-RU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𝜉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ru-RU" sz="16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16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𝐿</m:t>
                                    </m:r>
                                  </m:sub>
                                </m:sSub>
                                <m:r>
                                  <a:rPr lang="en-US" sz="16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&lt;</m:t>
                                </m:r>
                                <m:r>
                                  <a:rPr lang="ru-RU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𝜉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</m:t>
                                </m:r>
                                <m:sSub>
                                  <m:sSubPr>
                                    <m:ctrlPr>
                                      <a:rPr lang="ru-RU" sz="16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16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𝑅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ru-RU" sz="16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16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𝑅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ru-RU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𝜉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&gt;</m:t>
                                </m:r>
                                <m:sSub>
                                  <m:sSubPr>
                                    <m:ctrlPr>
                                      <a:rPr lang="ru-RU" sz="16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16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𝑅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A7E7F94-204B-9955-954A-D7D8E65CCD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960642"/>
                <a:ext cx="2745807" cy="8784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36CC0AD-3091-4C2D-D0C9-07A3F7D4977E}"/>
                  </a:ext>
                </a:extLst>
              </p:cNvPr>
              <p:cNvSpPr txBox="1"/>
              <p:nvPr/>
            </p:nvSpPr>
            <p:spPr>
              <a:xfrm>
                <a:off x="189077" y="925597"/>
                <a:ext cx="7622701" cy="4228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ru-RU" sz="16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Р</a:t>
                </a:r>
                <a:r>
                  <a:rPr lang="ru-RU" sz="16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ешение </a:t>
                </a:r>
                <a:r>
                  <a:rPr lang="ru-RU" sz="16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:r>
                  <a:rPr lang="en-US" sz="16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:r>
                  <a:rPr lang="ru-RU" sz="16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+</a:t>
                </a:r>
                <a:r>
                  <a:rPr lang="en-US" sz="16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</a:t>
                </a:r>
                <a:r>
                  <a:rPr lang="ru-RU" sz="16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  <a:r>
                  <a:rPr lang="ru-RU" sz="1600" b="1" baseline="-25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  <a:r>
                  <a:rPr lang="ru-RU" sz="16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 но в точках </a:t>
                </a:r>
                <a14:m>
                  <m:oMath xmlns:m="http://schemas.openxmlformats.org/officeDocument/2006/math">
                    <m:r>
                      <a:rPr lang="ru-RU" sz="1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𝜉</m:t>
                    </m:r>
                    <m:r>
                      <a:rPr lang="ru-RU" sz="1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ru-RU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ru-RU" sz="16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и </a:t>
                </a:r>
                <a14:m>
                  <m:oMath xmlns:m="http://schemas.openxmlformats.org/officeDocument/2006/math">
                    <m:r>
                      <a:rPr lang="ru-RU" sz="1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𝜉</m:t>
                    </m:r>
                    <m:r>
                      <a:rPr lang="ru-RU" sz="1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ru-RU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ru-RU" sz="16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предположим разрыв 2-го рода</a:t>
                </a:r>
                <a:endPara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36CC0AD-3091-4C2D-D0C9-07A3F7D497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077" y="925597"/>
                <a:ext cx="7622701" cy="422808"/>
              </a:xfrm>
              <a:prstGeom prst="rect">
                <a:avLst/>
              </a:prstGeom>
              <a:blipFill>
                <a:blip r:embed="rId5"/>
                <a:stretch>
                  <a:fillRect l="-400" b="-188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2E78D9C-64F4-AD38-29F5-6BE7323FE9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850" y="1279356"/>
            <a:ext cx="2849362" cy="2293041"/>
          </a:xfrm>
          <a:prstGeom prst="rect">
            <a:avLst/>
          </a:prstGeom>
        </p:spPr>
      </p:pic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9B3AD8AD-88DA-C2B3-890B-009C74532F69}"/>
              </a:ext>
            </a:extLst>
          </p:cNvPr>
          <p:cNvGrpSpPr/>
          <p:nvPr/>
        </p:nvGrpSpPr>
        <p:grpSpPr>
          <a:xfrm>
            <a:off x="472389" y="1257249"/>
            <a:ext cx="7920880" cy="2337254"/>
            <a:chOff x="251520" y="4365104"/>
            <a:chExt cx="7920880" cy="2337254"/>
          </a:xfrm>
        </p:grpSpPr>
        <p:cxnSp>
          <p:nvCxnSpPr>
            <p:cNvPr id="32" name="Прямая соединительная линия 31">
              <a:extLst>
                <a:ext uri="{FF2B5EF4-FFF2-40B4-BE49-F238E27FC236}">
                  <a16:creationId xmlns:a16="http://schemas.microsoft.com/office/drawing/2014/main" id="{69ABDA98-DD5D-DB6E-862A-12F60F2BD1E0}"/>
                </a:ext>
              </a:extLst>
            </p:cNvPr>
            <p:cNvCxnSpPr/>
            <p:nvPr/>
          </p:nvCxnSpPr>
          <p:spPr bwMode="auto">
            <a:xfrm>
              <a:off x="251520" y="4365104"/>
              <a:ext cx="7920880" cy="2166141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Прямая соединительная линия 32">
              <a:extLst>
                <a:ext uri="{FF2B5EF4-FFF2-40B4-BE49-F238E27FC236}">
                  <a16:creationId xmlns:a16="http://schemas.microsoft.com/office/drawing/2014/main" id="{967BD0B9-CDCA-16B2-B20E-0CD76D49EE4A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51520" y="4536217"/>
              <a:ext cx="7920880" cy="2166141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2143201-03B9-74B2-01C2-842A63DDABE0}"/>
                  </a:ext>
                </a:extLst>
              </p:cNvPr>
              <p:cNvSpPr txBox="1"/>
              <p:nvPr/>
            </p:nvSpPr>
            <p:spPr>
              <a:xfrm>
                <a:off x="472389" y="5397790"/>
                <a:ext cx="7622701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16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Задание произвольным образом положения разрывов в точках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ru-RU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𝝃</m:t>
                        </m:r>
                      </m:e>
                      <m:sub>
                        <m:r>
                          <a:rPr lang="en-US" sz="16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𝟎</m:t>
                        </m:r>
                      </m:sub>
                    </m:sSub>
                    <m:r>
                      <a:rPr lang="en-US" sz="16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𝒄𝒐𝒏𝒔𝒕</m:t>
                    </m:r>
                  </m:oMath>
                </a14:m>
                <a:r>
                  <a:rPr lang="ru-RU" sz="16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определяет их скорости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16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𝒖</m:t>
                        </m:r>
                      </m:e>
                      <m:sub>
                        <m:r>
                          <a:rPr lang="en-US" sz="16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𝑺</m:t>
                        </m:r>
                      </m:sub>
                    </m:sSub>
                    <m:r>
                      <a:rPr lang="en-US" sz="16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ru-RU" sz="16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ru-RU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𝝃</m:t>
                        </m:r>
                      </m:e>
                      <m:sub>
                        <m:r>
                          <a:rPr lang="en-US" sz="16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ru-RU" sz="16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 что в общем случае не совместимо с законом сохранения на разрыве (условием </a:t>
                </a:r>
                <a:r>
                  <a:rPr lang="ru-RU" sz="1600" b="1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Ренкина</a:t>
                </a:r>
                <a:r>
                  <a:rPr lang="ru-RU" sz="16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-Гюгонио).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2143201-03B9-74B2-01C2-842A63DDAB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389" y="5397790"/>
                <a:ext cx="7622701" cy="830997"/>
              </a:xfrm>
              <a:prstGeom prst="rect">
                <a:avLst/>
              </a:prstGeom>
              <a:blipFill>
                <a:blip r:embed="rId7"/>
                <a:stretch>
                  <a:fillRect l="-400" t="-2190" b="-80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98922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1" grpId="0"/>
      <p:bldP spid="3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8DA000-E620-56DE-ACF0-17B8045736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Text Box 2">
            <a:extLst>
              <a:ext uri="{FF2B5EF4-FFF2-40B4-BE49-F238E27FC236}">
                <a16:creationId xmlns:a16="http://schemas.microsoft.com/office/drawing/2014/main" id="{2459A18D-078E-6845-1C68-E84F9545F8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3825" y="188913"/>
            <a:ext cx="223202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 altLang="ru-RU" sz="800" b="1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7F8C5F-0116-16C5-6088-DF3D6CD86BFB}"/>
              </a:ext>
            </a:extLst>
          </p:cNvPr>
          <p:cNvSpPr txBox="1"/>
          <p:nvPr/>
        </p:nvSpPr>
        <p:spPr>
          <a:xfrm>
            <a:off x="2771800" y="188913"/>
            <a:ext cx="4536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1"/>
                </a:solidFill>
              </a:rPr>
              <a:t>Невязкое уравнение </a:t>
            </a:r>
            <a:r>
              <a:rPr lang="ru-RU" sz="2000" b="1" dirty="0" err="1">
                <a:solidFill>
                  <a:schemeClr val="tx1"/>
                </a:solidFill>
              </a:rPr>
              <a:t>Бюргерса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516C21-0254-175A-C940-4BAC054C1E05}"/>
              </a:ext>
            </a:extLst>
          </p:cNvPr>
          <p:cNvSpPr txBox="1"/>
          <p:nvPr/>
        </p:nvSpPr>
        <p:spPr>
          <a:xfrm>
            <a:off x="177325" y="629213"/>
            <a:ext cx="48965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Решение (</a:t>
            </a:r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ru-RU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ru-RU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ru-RU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УВ</a:t>
            </a:r>
            <a:endParaRPr lang="en-US" sz="1800" baseline="-25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EA64E37-A007-AE78-52EC-8ED1DBB971E0}"/>
                  </a:ext>
                </a:extLst>
              </p:cNvPr>
              <p:cNvSpPr txBox="1"/>
              <p:nvPr/>
            </p:nvSpPr>
            <p:spPr>
              <a:xfrm>
                <a:off x="2136532" y="1665854"/>
                <a:ext cx="4592592" cy="6415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𝑢</m:t>
                      </m:r>
                      <m:d>
                        <m:dPr>
                          <m:ctrlPr>
                            <a:rPr lang="ru-RU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</m:d>
                      <m:r>
                        <a:rPr lang="ru-RU" sz="1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ru-RU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sz="1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ru-RU" sz="16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16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𝐿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ru-RU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𝜉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</m:t>
                                </m:r>
                                <m:sSub>
                                  <m:sSubPr>
                                    <m:ctrlPr>
                                      <a:rPr lang="ru-RU" sz="16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16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𝑆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ru-RU" sz="16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16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𝑅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ru-RU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𝜉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&gt;</m:t>
                                </m:r>
                                <m:sSub>
                                  <m:sSubPr>
                                    <m:ctrlPr>
                                      <a:rPr lang="ru-RU" sz="16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16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𝑆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1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                 </m:t>
                      </m:r>
                      <m:sSub>
                        <m:sSubPr>
                          <m:ctrlPr>
                            <a:rPr lang="ru-RU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en-US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𝑆</m:t>
                          </m:r>
                        </m:sub>
                      </m:sSub>
                      <m:r>
                        <a:rPr lang="en-US" sz="1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1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en-US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sz="1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1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𝑅</m:t>
                              </m:r>
                            </m:sub>
                          </m:sSub>
                        </m:num>
                        <m:den>
                          <m:r>
                            <a:rPr lang="en-US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EA64E37-A007-AE78-52EC-8ED1DBB971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6532" y="1665854"/>
                <a:ext cx="4592592" cy="6415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34EAD8A6-254E-D687-0C47-EF808442C5BE}"/>
              </a:ext>
            </a:extLst>
          </p:cNvPr>
          <p:cNvSpPr txBox="1"/>
          <p:nvPr/>
        </p:nvSpPr>
        <p:spPr>
          <a:xfrm>
            <a:off x="195432" y="1035361"/>
            <a:ext cx="762270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Требование выполнения условия </a:t>
            </a:r>
            <a:r>
              <a:rPr lang="ru-RU" sz="15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Ренкина</a:t>
            </a:r>
            <a:r>
              <a:rPr lang="ru-RU"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-Гюгонио и начальных условий позволяет сконструировать </a:t>
            </a:r>
            <a:r>
              <a:rPr lang="ru-RU" sz="15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правильное разрывное решение</a:t>
            </a:r>
            <a:r>
              <a:rPr lang="ru-RU"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следующим образом:</a:t>
            </a:r>
            <a:endParaRPr lang="en-US" sz="15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9B1E1A5-6476-DDCA-F0D6-2C42228592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43" y="2211940"/>
            <a:ext cx="3185107" cy="255791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3C1F491-475C-32D2-8F54-6C859BBF0A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789" y="2212208"/>
            <a:ext cx="3096344" cy="2556431"/>
          </a:xfrm>
          <a:prstGeom prst="rect">
            <a:avLst/>
          </a:prstGeom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5B76A669-2690-0C96-9636-B510B3FCBB37}"/>
              </a:ext>
            </a:extLst>
          </p:cNvPr>
          <p:cNvGrpSpPr/>
          <p:nvPr/>
        </p:nvGrpSpPr>
        <p:grpSpPr>
          <a:xfrm>
            <a:off x="647564" y="4704342"/>
            <a:ext cx="8784976" cy="1945963"/>
            <a:chOff x="231046" y="4566236"/>
            <a:chExt cx="8784976" cy="19459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FE01A74D-F820-3FE3-3421-FC7F56914C69}"/>
                    </a:ext>
                  </a:extLst>
                </p:cNvPr>
                <p:cNvSpPr txBox="1"/>
                <p:nvPr/>
              </p:nvSpPr>
              <p:spPr>
                <a:xfrm>
                  <a:off x="231046" y="4696317"/>
                  <a:ext cx="8784976" cy="181588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ru-RU" sz="1600" dirty="0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Скорость разрыва</a:t>
                  </a:r>
                  <a:r>
                    <a:rPr lang="en-US" sz="1600" dirty="0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</a:t>
                  </a:r>
                  <a:r>
                    <a:rPr lang="ru-RU" sz="1600" dirty="0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равна </a:t>
                  </a:r>
                </a:p>
                <a:p>
                  <a:endParaRPr lang="ru-RU" sz="16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  <a:p>
                  <a:r>
                    <a:rPr lang="ru-RU" sz="1600" dirty="0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Скорость характеристики слева от разрыва 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ru-RU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en-US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𝑆</m:t>
                          </m:r>
                        </m:sub>
                      </m:sSub>
                      <m:r>
                        <a:rPr lang="en-US" sz="1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𝑡</m:t>
                      </m:r>
                      <m:r>
                        <a:rPr lang="en-US" sz="16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</m:oMath>
                  </a14:m>
                  <a:r>
                    <a:rPr lang="en-US" sz="1600" dirty="0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</a:t>
                  </a:r>
                  <a:r>
                    <a:rPr lang="ru-RU" sz="1600" dirty="0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равна 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1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1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𝐿</m:t>
                              </m:r>
                            </m:sub>
                          </m:sSub>
                        </m:e>
                      </m:d>
                    </m:oMath>
                  </a14:m>
                  <a:endParaRPr lang="en-US" sz="16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  <a:p>
                  <a:r>
                    <a:rPr lang="ru-RU" sz="1600" dirty="0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Характеристика «втекает» в линию разрыва (догоняет разрыв слева), то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1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1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𝐿</m:t>
                              </m:r>
                            </m:sub>
                          </m:sSub>
                        </m:e>
                      </m:d>
                      <m:r>
                        <a:rPr lang="en-US" sz="1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&gt;</m:t>
                      </m:r>
                      <m:sSub>
                        <m:sSubPr>
                          <m:ctrlPr>
                            <a:rPr lang="ru-RU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en-US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𝑆</m:t>
                          </m:r>
                        </m:sub>
                      </m:sSub>
                    </m:oMath>
                  </a14:m>
                  <a:endParaRPr lang="en-US" sz="16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  <a:p>
                  <a:endParaRPr lang="ru-RU" sz="16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  <a:p>
                  <a:r>
                    <a:rPr lang="ru-RU" sz="1600" dirty="0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Скорость характеристики справа от разрыва </a:t>
                  </a:r>
                  <a14:m>
                    <m:oMath xmlns:m="http://schemas.openxmlformats.org/officeDocument/2006/math"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ru-RU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en-US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𝑆</m:t>
                          </m:r>
                        </m:sub>
                      </m:sSub>
                      <m:r>
                        <a:rPr lang="en-US" sz="16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𝑡</m:t>
                      </m:r>
                      <m:r>
                        <a:rPr lang="en-US" sz="16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</m:oMath>
                  </a14:m>
                  <a:r>
                    <a:rPr lang="en-US" sz="1600" dirty="0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</a:t>
                  </a:r>
                  <a:r>
                    <a:rPr lang="ru-RU" sz="1600" dirty="0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равна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1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1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𝑅</m:t>
                              </m:r>
                            </m:sub>
                          </m:sSub>
                        </m:e>
                      </m:d>
                    </m:oMath>
                  </a14:m>
                  <a:endParaRPr lang="ru-RU" sz="1600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endParaRPr>
                </a:p>
                <a:p>
                  <a:r>
                    <a:rPr lang="ru-RU" sz="1600" dirty="0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Характеристика «втекает» в линию разрыва (догоняет разрыв справа), то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1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1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𝑅</m:t>
                              </m:r>
                            </m:sub>
                          </m:sSub>
                        </m:e>
                      </m:d>
                      <m:r>
                        <a:rPr lang="en-US" sz="1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&lt;</m:t>
                      </m:r>
                      <m:sSub>
                        <m:sSubPr>
                          <m:ctrlPr>
                            <a:rPr lang="ru-RU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en-US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𝑆</m:t>
                          </m:r>
                        </m:sub>
                      </m:sSub>
                    </m:oMath>
                  </a14:m>
                  <a:endParaRPr lang="ru-RU" sz="16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FE01A74D-F820-3FE3-3421-FC7F56914C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046" y="4696317"/>
                  <a:ext cx="8784976" cy="1815882"/>
                </a:xfrm>
                <a:prstGeom prst="rect">
                  <a:avLst/>
                </a:prstGeom>
                <a:blipFill>
                  <a:blip r:embed="rId6"/>
                  <a:stretch>
                    <a:fillRect l="-347" t="-1007" b="-3356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74F84B91-E288-51B8-EA7C-B02FA06E9352}"/>
                    </a:ext>
                  </a:extLst>
                </p:cNvPr>
                <p:cNvSpPr txBox="1"/>
                <p:nvPr/>
              </p:nvSpPr>
              <p:spPr>
                <a:xfrm>
                  <a:off x="2449003" y="4566236"/>
                  <a:ext cx="1029996" cy="55983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16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𝑑</m:t>
                            </m:r>
                            <m:r>
                              <a:rPr lang="en-US" sz="1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1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𝑑𝑡</m:t>
                            </m:r>
                          </m:den>
                        </m:f>
                        <m:r>
                          <a:rPr lang="en-US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=</m:t>
                        </m:r>
                        <m:sSub>
                          <m:sSubPr>
                            <m:ctrlPr>
                              <a:rPr lang="ru-RU" sz="1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1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1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𝑆</m:t>
                            </m:r>
                          </m:sub>
                        </m:sSub>
                      </m:oMath>
                    </m:oMathPara>
                  </a14:m>
                  <a:endParaRPr lang="ru-RU" sz="1600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74F84B91-E288-51B8-EA7C-B02FA06E93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49003" y="4566236"/>
                  <a:ext cx="1029996" cy="55983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Овал 14">
            <a:extLst>
              <a:ext uri="{FF2B5EF4-FFF2-40B4-BE49-F238E27FC236}">
                <a16:creationId xmlns:a16="http://schemas.microsoft.com/office/drawing/2014/main" id="{753E1E82-4A9E-07A6-56BA-1F6DA656B24A}"/>
              </a:ext>
            </a:extLst>
          </p:cNvPr>
          <p:cNvSpPr/>
          <p:nvPr/>
        </p:nvSpPr>
        <p:spPr bwMode="auto">
          <a:xfrm>
            <a:off x="1835696" y="1583953"/>
            <a:ext cx="4592592" cy="723487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574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" grpId="0"/>
      <p:bldP spid="15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16705</TotalTime>
  <Words>984</Words>
  <Application>Microsoft Office PowerPoint</Application>
  <PresentationFormat>Экран (4:3)</PresentationFormat>
  <Paragraphs>143</Paragraphs>
  <Slides>17</Slides>
  <Notes>16</Notes>
  <HiddenSlides>0</HiddenSlides>
  <MMClips>7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Cambria Math</vt:lpstr>
      <vt:lpstr>Symbol</vt:lpstr>
      <vt:lpstr>Times New Roman</vt:lpstr>
      <vt:lpstr>Оформление по умолчанию</vt:lpstr>
      <vt:lpstr>Equation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ИММ РАН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Kozubskaya</dc:creator>
  <cp:lastModifiedBy>Ilya Abalakin</cp:lastModifiedBy>
  <cp:revision>588</cp:revision>
  <dcterms:created xsi:type="dcterms:W3CDTF">2006-11-01T10:31:03Z</dcterms:created>
  <dcterms:modified xsi:type="dcterms:W3CDTF">2026-04-10T04:43:38Z</dcterms:modified>
</cp:coreProperties>
</file>